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30240288" cy="42840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0" d="100"/>
          <a:sy n="30" d="100"/>
        </p:scale>
        <p:origin x="356" y="-5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2800"/>
              <a:t>Habitat</a:t>
            </a:r>
            <a:r>
              <a:rPr lang="hu-HU" sz="2800" baseline="0"/>
              <a:t> use durnig the beeding  season (%)</a:t>
            </a:r>
            <a:endParaRPr lang="hu-HU" sz="2800"/>
          </a:p>
        </c:rich>
      </c:tx>
      <c:layout>
        <c:manualLayout>
          <c:xMode val="edge"/>
          <c:yMode val="edge"/>
          <c:x val="0.2368546987426477"/>
          <c:y val="3.07286089728418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7.465470599479547E-2"/>
          <c:y val="8.5181155818023283E-2"/>
          <c:w val="0.90286351706036749"/>
          <c:h val="0.6497626187389966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Munka5!$B$3:$B$9</c:f>
              <c:strCache>
                <c:ptCount val="7"/>
                <c:pt idx="0">
                  <c:v>Alcalic grasslands</c:v>
                </c:pt>
                <c:pt idx="1">
                  <c:v>Croplands</c:v>
                </c:pt>
                <c:pt idx="2">
                  <c:v>Sandy steppes</c:v>
                </c:pt>
                <c:pt idx="3">
                  <c:v>Marsh vegetion</c:v>
                </c:pt>
                <c:pt idx="4">
                  <c:v>Closed grasslands</c:v>
                </c:pt>
                <c:pt idx="5">
                  <c:v>Woody vegetations</c:v>
                </c:pt>
                <c:pt idx="6">
                  <c:v>Roads</c:v>
                </c:pt>
              </c:strCache>
            </c:strRef>
          </c:cat>
          <c:val>
            <c:numRef>
              <c:f>Munka5!$C$3:$C$9</c:f>
              <c:numCache>
                <c:formatCode>General</c:formatCode>
                <c:ptCount val="7"/>
                <c:pt idx="0">
                  <c:v>43.24858362682658</c:v>
                </c:pt>
                <c:pt idx="1">
                  <c:v>11.174883949464682</c:v>
                </c:pt>
                <c:pt idx="2">
                  <c:v>12.66</c:v>
                </c:pt>
                <c:pt idx="3">
                  <c:v>9.85</c:v>
                </c:pt>
                <c:pt idx="4">
                  <c:v>5.8007299967139794</c:v>
                </c:pt>
                <c:pt idx="5">
                  <c:v>3.0752462880842355</c:v>
                </c:pt>
                <c:pt idx="6">
                  <c:v>2.52898127225702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45-460C-ABF8-FCBBB5378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overlap val="-27"/>
        <c:axId val="693676752"/>
        <c:axId val="693678064"/>
      </c:barChart>
      <c:catAx>
        <c:axId val="69367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93678064"/>
        <c:crosses val="autoZero"/>
        <c:auto val="1"/>
        <c:lblAlgn val="ctr"/>
        <c:lblOffset val="100"/>
        <c:noMultiLvlLbl val="0"/>
      </c:catAx>
      <c:valAx>
        <c:axId val="693678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93676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BABB53-7B1B-4E19-8960-0CD462185A7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18900000"/>
          </a:camera>
          <a:lightRig rig="threePt" dir="t"/>
        </a:scene3d>
      </dgm:spPr>
      <dgm:t>
        <a:bodyPr/>
        <a:lstStyle/>
        <a:p>
          <a:endParaRPr lang="hu-HU"/>
        </a:p>
      </dgm:t>
    </dgm:pt>
    <dgm:pt modelId="{01358502-6543-4A12-BB1F-37AFEAF84480}">
      <dgm:prSet phldrT="[Szöveg]"/>
      <dgm:spPr/>
      <dgm:t>
        <a:bodyPr/>
        <a:lstStyle/>
        <a:p>
          <a:r>
            <a:rPr lang="hu-HU" dirty="0">
              <a:solidFill>
                <a:schemeClr val="bg1"/>
              </a:solidFill>
            </a:rPr>
            <a:t>l</a:t>
          </a:r>
        </a:p>
      </dgm:t>
    </dgm:pt>
    <dgm:pt modelId="{ECAEE719-0FA9-43D8-B71E-6E11930DE426}" type="parTrans" cxnId="{28481EAC-5FAF-4DDC-B236-74D4FC5BBC2C}">
      <dgm:prSet/>
      <dgm:spPr/>
      <dgm:t>
        <a:bodyPr/>
        <a:lstStyle/>
        <a:p>
          <a:endParaRPr lang="hu-HU"/>
        </a:p>
      </dgm:t>
    </dgm:pt>
    <dgm:pt modelId="{ED451149-E6FC-4579-B618-340000D277ED}" type="sibTrans" cxnId="{28481EAC-5FAF-4DDC-B236-74D4FC5BBC2C}">
      <dgm:prSet/>
      <dgm:spPr/>
      <dgm:t>
        <a:bodyPr/>
        <a:lstStyle/>
        <a:p>
          <a:endParaRPr lang="hu-HU"/>
        </a:p>
      </dgm:t>
    </dgm:pt>
    <dgm:pt modelId="{F0F74D75-45D5-4232-A3EC-67ED86B87B43}">
      <dgm:prSet phldrT="[Szöveg]" custT="1"/>
      <dgm:spPr/>
      <dgm:t>
        <a:bodyPr/>
        <a:lstStyle/>
        <a:p>
          <a:r>
            <a:rPr lang="hu-HU" sz="1100" dirty="0">
              <a:solidFill>
                <a:schemeClr val="bg1"/>
              </a:solidFill>
            </a:rPr>
            <a:t>hh</a:t>
          </a:r>
        </a:p>
      </dgm:t>
    </dgm:pt>
    <dgm:pt modelId="{929177B9-4682-48E2-A8E6-1CC0E629EC40}" type="parTrans" cxnId="{358A2B9B-C592-4106-ACF3-D750DA556811}">
      <dgm:prSet/>
      <dgm:spPr/>
      <dgm:t>
        <a:bodyPr/>
        <a:lstStyle/>
        <a:p>
          <a:endParaRPr lang="hu-HU"/>
        </a:p>
      </dgm:t>
    </dgm:pt>
    <dgm:pt modelId="{E9C6EA6A-ABEA-44DB-841F-BC843DD16675}" type="sibTrans" cxnId="{358A2B9B-C592-4106-ACF3-D750DA556811}">
      <dgm:prSet/>
      <dgm:spPr/>
      <dgm:t>
        <a:bodyPr/>
        <a:lstStyle/>
        <a:p>
          <a:endParaRPr lang="hu-HU"/>
        </a:p>
      </dgm:t>
    </dgm:pt>
    <dgm:pt modelId="{9814B7CA-8867-4692-8758-4B31E71DB9BC}">
      <dgm:prSet phldrT="[Szöveg]"/>
      <dgm:spPr/>
      <dgm:t>
        <a:bodyPr/>
        <a:lstStyle/>
        <a:p>
          <a:r>
            <a:rPr lang="hu-HU" dirty="0">
              <a:solidFill>
                <a:schemeClr val="bg1"/>
              </a:solidFill>
            </a:rPr>
            <a:t>K</a:t>
          </a:r>
        </a:p>
        <a:p>
          <a:endParaRPr lang="hu-HU" dirty="0">
            <a:solidFill>
              <a:schemeClr val="bg1"/>
            </a:solidFill>
          </a:endParaRPr>
        </a:p>
      </dgm:t>
    </dgm:pt>
    <dgm:pt modelId="{7F348B32-8F82-4D52-8E1D-F62A5311605F}" type="parTrans" cxnId="{32C5491E-7E5C-46FF-B92F-81F4D05B5879}">
      <dgm:prSet/>
      <dgm:spPr/>
      <dgm:t>
        <a:bodyPr/>
        <a:lstStyle/>
        <a:p>
          <a:endParaRPr lang="hu-HU"/>
        </a:p>
      </dgm:t>
    </dgm:pt>
    <dgm:pt modelId="{C50409ED-27B1-406E-98EF-D85D138F6EF5}" type="sibTrans" cxnId="{32C5491E-7E5C-46FF-B92F-81F4D05B5879}">
      <dgm:prSet/>
      <dgm:spPr/>
      <dgm:t>
        <a:bodyPr/>
        <a:lstStyle/>
        <a:p>
          <a:endParaRPr lang="hu-HU"/>
        </a:p>
      </dgm:t>
    </dgm:pt>
    <dgm:pt modelId="{EBB9C2F0-BCED-40A5-BA69-1446C949C90F}">
      <dgm:prSet phldrT="[Szöveg]"/>
      <dgm:spPr/>
      <dgm:t>
        <a:bodyPr/>
        <a:lstStyle/>
        <a:p>
          <a:r>
            <a:rPr lang="hu-HU" dirty="0">
              <a:solidFill>
                <a:schemeClr val="bg1"/>
              </a:solidFill>
            </a:rPr>
            <a:t>kk</a:t>
          </a:r>
        </a:p>
      </dgm:t>
    </dgm:pt>
    <dgm:pt modelId="{D1AC2B44-A9F3-4993-AC0C-C99CC8F95556}" type="parTrans" cxnId="{1F23AD95-94CB-4D7E-A2B9-8AE3CC7E94FC}">
      <dgm:prSet/>
      <dgm:spPr/>
      <dgm:t>
        <a:bodyPr/>
        <a:lstStyle/>
        <a:p>
          <a:endParaRPr lang="hu-HU"/>
        </a:p>
      </dgm:t>
    </dgm:pt>
    <dgm:pt modelId="{AC9EB714-F671-4545-BA0E-A4F907BCD46F}" type="sibTrans" cxnId="{1F23AD95-94CB-4D7E-A2B9-8AE3CC7E94FC}">
      <dgm:prSet/>
      <dgm:spPr/>
      <dgm:t>
        <a:bodyPr/>
        <a:lstStyle/>
        <a:p>
          <a:endParaRPr lang="hu-HU"/>
        </a:p>
      </dgm:t>
    </dgm:pt>
    <dgm:pt modelId="{194AAFFF-0848-4772-9D42-1898745C0E61}" type="pres">
      <dgm:prSet presAssocID="{26BABB53-7B1B-4E19-8960-0CD462185A7C}" presName="cycle" presStyleCnt="0">
        <dgm:presLayoutVars>
          <dgm:dir/>
          <dgm:resizeHandles val="exact"/>
        </dgm:presLayoutVars>
      </dgm:prSet>
      <dgm:spPr/>
    </dgm:pt>
    <dgm:pt modelId="{D5E49C08-BA97-47F8-B5F2-F43C17FDC446}" type="pres">
      <dgm:prSet presAssocID="{01358502-6543-4A12-BB1F-37AFEAF84480}" presName="dummy" presStyleCnt="0"/>
      <dgm:spPr/>
    </dgm:pt>
    <dgm:pt modelId="{3F3382DD-DCC6-41E8-A912-92D494F159DE}" type="pres">
      <dgm:prSet presAssocID="{01358502-6543-4A12-BB1F-37AFEAF84480}" presName="node" presStyleLbl="revTx" presStyleIdx="0" presStyleCnt="4">
        <dgm:presLayoutVars>
          <dgm:bulletEnabled val="1"/>
        </dgm:presLayoutVars>
      </dgm:prSet>
      <dgm:spPr/>
    </dgm:pt>
    <dgm:pt modelId="{7EDFD221-FC93-4D34-B246-0B2F565AAB93}" type="pres">
      <dgm:prSet presAssocID="{ED451149-E6FC-4579-B618-340000D277ED}" presName="sibTrans" presStyleLbl="node1" presStyleIdx="0" presStyleCnt="4"/>
      <dgm:spPr/>
    </dgm:pt>
    <dgm:pt modelId="{328A62A3-9471-404C-9451-BE4A37BB3561}" type="pres">
      <dgm:prSet presAssocID="{F0F74D75-45D5-4232-A3EC-67ED86B87B43}" presName="dummy" presStyleCnt="0"/>
      <dgm:spPr/>
    </dgm:pt>
    <dgm:pt modelId="{E3594B34-5AD6-465A-A422-B1A007BA7E2B}" type="pres">
      <dgm:prSet presAssocID="{F0F74D75-45D5-4232-A3EC-67ED86B87B43}" presName="node" presStyleLbl="revTx" presStyleIdx="1" presStyleCnt="4">
        <dgm:presLayoutVars>
          <dgm:bulletEnabled val="1"/>
        </dgm:presLayoutVars>
      </dgm:prSet>
      <dgm:spPr/>
    </dgm:pt>
    <dgm:pt modelId="{BCD2FA8E-790E-43A8-9B45-6C19A699DEC6}" type="pres">
      <dgm:prSet presAssocID="{E9C6EA6A-ABEA-44DB-841F-BC843DD16675}" presName="sibTrans" presStyleLbl="node1" presStyleIdx="1" presStyleCnt="4" custLinFactNeighborX="0" custLinFactNeighborY="2339"/>
      <dgm:spPr/>
    </dgm:pt>
    <dgm:pt modelId="{D2F7F1DF-F7C1-4029-9E3E-CFEA4FB95B21}" type="pres">
      <dgm:prSet presAssocID="{9814B7CA-8867-4692-8758-4B31E71DB9BC}" presName="dummy" presStyleCnt="0"/>
      <dgm:spPr/>
    </dgm:pt>
    <dgm:pt modelId="{04327CB8-DD7B-4D7F-816D-51F2C155EB8D}" type="pres">
      <dgm:prSet presAssocID="{9814B7CA-8867-4692-8758-4B31E71DB9BC}" presName="node" presStyleLbl="revTx" presStyleIdx="2" presStyleCnt="4">
        <dgm:presLayoutVars>
          <dgm:bulletEnabled val="1"/>
        </dgm:presLayoutVars>
      </dgm:prSet>
      <dgm:spPr/>
    </dgm:pt>
    <dgm:pt modelId="{9E650565-90C0-4F0A-9A77-9726C86F8DBD}" type="pres">
      <dgm:prSet presAssocID="{C50409ED-27B1-406E-98EF-D85D138F6EF5}" presName="sibTrans" presStyleLbl="node1" presStyleIdx="2" presStyleCnt="4" custLinFactNeighborX="2846" custLinFactNeighborY="704"/>
      <dgm:spPr/>
    </dgm:pt>
    <dgm:pt modelId="{E3E6016F-F057-4DF6-B6A8-C469B267C47A}" type="pres">
      <dgm:prSet presAssocID="{EBB9C2F0-BCED-40A5-BA69-1446C949C90F}" presName="dummy" presStyleCnt="0"/>
      <dgm:spPr/>
    </dgm:pt>
    <dgm:pt modelId="{1A00F9AC-314A-40D3-8E9D-D9D230E51706}" type="pres">
      <dgm:prSet presAssocID="{EBB9C2F0-BCED-40A5-BA69-1446C949C90F}" presName="node" presStyleLbl="revTx" presStyleIdx="3" presStyleCnt="4">
        <dgm:presLayoutVars>
          <dgm:bulletEnabled val="1"/>
        </dgm:presLayoutVars>
      </dgm:prSet>
      <dgm:spPr/>
    </dgm:pt>
    <dgm:pt modelId="{9A8DD38D-2324-4A58-8C9F-98E822D2FC90}" type="pres">
      <dgm:prSet presAssocID="{AC9EB714-F671-4545-BA0E-A4F907BCD46F}" presName="sibTrans" presStyleLbl="node1" presStyleIdx="3" presStyleCnt="4"/>
      <dgm:spPr/>
    </dgm:pt>
  </dgm:ptLst>
  <dgm:cxnLst>
    <dgm:cxn modelId="{383E8612-D8F8-4A36-873D-D5FF7A737F76}" type="presOf" srcId="{26BABB53-7B1B-4E19-8960-0CD462185A7C}" destId="{194AAFFF-0848-4772-9D42-1898745C0E61}" srcOrd="0" destOrd="0" presId="urn:microsoft.com/office/officeart/2005/8/layout/cycle1"/>
    <dgm:cxn modelId="{32C5491E-7E5C-46FF-B92F-81F4D05B5879}" srcId="{26BABB53-7B1B-4E19-8960-0CD462185A7C}" destId="{9814B7CA-8867-4692-8758-4B31E71DB9BC}" srcOrd="2" destOrd="0" parTransId="{7F348B32-8F82-4D52-8E1D-F62A5311605F}" sibTransId="{C50409ED-27B1-406E-98EF-D85D138F6EF5}"/>
    <dgm:cxn modelId="{D3665E2E-BB7B-4A8A-97B2-DF29E27CF999}" type="presOf" srcId="{E9C6EA6A-ABEA-44DB-841F-BC843DD16675}" destId="{BCD2FA8E-790E-43A8-9B45-6C19A699DEC6}" srcOrd="0" destOrd="0" presId="urn:microsoft.com/office/officeart/2005/8/layout/cycle1"/>
    <dgm:cxn modelId="{03F2D142-05CC-4921-BDD2-D72960902AF8}" type="presOf" srcId="{EBB9C2F0-BCED-40A5-BA69-1446C949C90F}" destId="{1A00F9AC-314A-40D3-8E9D-D9D230E51706}" srcOrd="0" destOrd="0" presId="urn:microsoft.com/office/officeart/2005/8/layout/cycle1"/>
    <dgm:cxn modelId="{C7BF4156-0FD9-4F36-A7BA-C79CF7C3B60D}" type="presOf" srcId="{C50409ED-27B1-406E-98EF-D85D138F6EF5}" destId="{9E650565-90C0-4F0A-9A77-9726C86F8DBD}" srcOrd="0" destOrd="0" presId="urn:microsoft.com/office/officeart/2005/8/layout/cycle1"/>
    <dgm:cxn modelId="{B5B3C987-5AD8-4950-9DFA-61DDC911238E}" type="presOf" srcId="{F0F74D75-45D5-4232-A3EC-67ED86B87B43}" destId="{E3594B34-5AD6-465A-A422-B1A007BA7E2B}" srcOrd="0" destOrd="0" presId="urn:microsoft.com/office/officeart/2005/8/layout/cycle1"/>
    <dgm:cxn modelId="{3A6E858E-6B1E-4756-8570-FE3EB0186D7E}" type="presOf" srcId="{01358502-6543-4A12-BB1F-37AFEAF84480}" destId="{3F3382DD-DCC6-41E8-A912-92D494F159DE}" srcOrd="0" destOrd="0" presId="urn:microsoft.com/office/officeart/2005/8/layout/cycle1"/>
    <dgm:cxn modelId="{1F23AD95-94CB-4D7E-A2B9-8AE3CC7E94FC}" srcId="{26BABB53-7B1B-4E19-8960-0CD462185A7C}" destId="{EBB9C2F0-BCED-40A5-BA69-1446C949C90F}" srcOrd="3" destOrd="0" parTransId="{D1AC2B44-A9F3-4993-AC0C-C99CC8F95556}" sibTransId="{AC9EB714-F671-4545-BA0E-A4F907BCD46F}"/>
    <dgm:cxn modelId="{358A2B9B-C592-4106-ACF3-D750DA556811}" srcId="{26BABB53-7B1B-4E19-8960-0CD462185A7C}" destId="{F0F74D75-45D5-4232-A3EC-67ED86B87B43}" srcOrd="1" destOrd="0" parTransId="{929177B9-4682-48E2-A8E6-1CC0E629EC40}" sibTransId="{E9C6EA6A-ABEA-44DB-841F-BC843DD16675}"/>
    <dgm:cxn modelId="{A3C368A6-2275-4592-82D5-47894B68AC59}" type="presOf" srcId="{AC9EB714-F671-4545-BA0E-A4F907BCD46F}" destId="{9A8DD38D-2324-4A58-8C9F-98E822D2FC90}" srcOrd="0" destOrd="0" presId="urn:microsoft.com/office/officeart/2005/8/layout/cycle1"/>
    <dgm:cxn modelId="{35946BA8-91DD-42F7-A14F-5FD9F6D02E1B}" type="presOf" srcId="{9814B7CA-8867-4692-8758-4B31E71DB9BC}" destId="{04327CB8-DD7B-4D7F-816D-51F2C155EB8D}" srcOrd="0" destOrd="0" presId="urn:microsoft.com/office/officeart/2005/8/layout/cycle1"/>
    <dgm:cxn modelId="{28481EAC-5FAF-4DDC-B236-74D4FC5BBC2C}" srcId="{26BABB53-7B1B-4E19-8960-0CD462185A7C}" destId="{01358502-6543-4A12-BB1F-37AFEAF84480}" srcOrd="0" destOrd="0" parTransId="{ECAEE719-0FA9-43D8-B71E-6E11930DE426}" sibTransId="{ED451149-E6FC-4579-B618-340000D277ED}"/>
    <dgm:cxn modelId="{7F36D5ED-2DF4-4262-BE67-4C62F77DA5F0}" type="presOf" srcId="{ED451149-E6FC-4579-B618-340000D277ED}" destId="{7EDFD221-FC93-4D34-B246-0B2F565AAB93}" srcOrd="0" destOrd="0" presId="urn:microsoft.com/office/officeart/2005/8/layout/cycle1"/>
    <dgm:cxn modelId="{015E1AB8-0EC3-4562-A1BD-ABEDBA4E9FAD}" type="presParOf" srcId="{194AAFFF-0848-4772-9D42-1898745C0E61}" destId="{D5E49C08-BA97-47F8-B5F2-F43C17FDC446}" srcOrd="0" destOrd="0" presId="urn:microsoft.com/office/officeart/2005/8/layout/cycle1"/>
    <dgm:cxn modelId="{8F3D55B0-08C5-4934-AC17-786F5D194A5A}" type="presParOf" srcId="{194AAFFF-0848-4772-9D42-1898745C0E61}" destId="{3F3382DD-DCC6-41E8-A912-92D494F159DE}" srcOrd="1" destOrd="0" presId="urn:microsoft.com/office/officeart/2005/8/layout/cycle1"/>
    <dgm:cxn modelId="{7357C7A0-4AEF-40B4-80F1-0EC06E31911C}" type="presParOf" srcId="{194AAFFF-0848-4772-9D42-1898745C0E61}" destId="{7EDFD221-FC93-4D34-B246-0B2F565AAB93}" srcOrd="2" destOrd="0" presId="urn:microsoft.com/office/officeart/2005/8/layout/cycle1"/>
    <dgm:cxn modelId="{3B05DF40-998B-4B84-9E86-AAEA73D29F59}" type="presParOf" srcId="{194AAFFF-0848-4772-9D42-1898745C0E61}" destId="{328A62A3-9471-404C-9451-BE4A37BB3561}" srcOrd="3" destOrd="0" presId="urn:microsoft.com/office/officeart/2005/8/layout/cycle1"/>
    <dgm:cxn modelId="{39CF326B-9560-4FA0-B763-D00334AF212B}" type="presParOf" srcId="{194AAFFF-0848-4772-9D42-1898745C0E61}" destId="{E3594B34-5AD6-465A-A422-B1A007BA7E2B}" srcOrd="4" destOrd="0" presId="urn:microsoft.com/office/officeart/2005/8/layout/cycle1"/>
    <dgm:cxn modelId="{EDE78055-3924-4BA9-86F1-46CA4DAD30F7}" type="presParOf" srcId="{194AAFFF-0848-4772-9D42-1898745C0E61}" destId="{BCD2FA8E-790E-43A8-9B45-6C19A699DEC6}" srcOrd="5" destOrd="0" presId="urn:microsoft.com/office/officeart/2005/8/layout/cycle1"/>
    <dgm:cxn modelId="{691D8A3A-CA75-46CC-A4C5-62967E313923}" type="presParOf" srcId="{194AAFFF-0848-4772-9D42-1898745C0E61}" destId="{D2F7F1DF-F7C1-4029-9E3E-CFEA4FB95B21}" srcOrd="6" destOrd="0" presId="urn:microsoft.com/office/officeart/2005/8/layout/cycle1"/>
    <dgm:cxn modelId="{0A7C8C8E-A82C-4BC3-8CE2-BA3C996400A5}" type="presParOf" srcId="{194AAFFF-0848-4772-9D42-1898745C0E61}" destId="{04327CB8-DD7B-4D7F-816D-51F2C155EB8D}" srcOrd="7" destOrd="0" presId="urn:microsoft.com/office/officeart/2005/8/layout/cycle1"/>
    <dgm:cxn modelId="{BFCAA970-4475-4910-AE14-F045C05571B3}" type="presParOf" srcId="{194AAFFF-0848-4772-9D42-1898745C0E61}" destId="{9E650565-90C0-4F0A-9A77-9726C86F8DBD}" srcOrd="8" destOrd="0" presId="urn:microsoft.com/office/officeart/2005/8/layout/cycle1"/>
    <dgm:cxn modelId="{E537EECF-BDE0-4E56-8A53-CC98ECF4B959}" type="presParOf" srcId="{194AAFFF-0848-4772-9D42-1898745C0E61}" destId="{E3E6016F-F057-4DF6-B6A8-C469B267C47A}" srcOrd="9" destOrd="0" presId="urn:microsoft.com/office/officeart/2005/8/layout/cycle1"/>
    <dgm:cxn modelId="{AD0E7DEC-786C-4E2E-9F38-370A1FE501A5}" type="presParOf" srcId="{194AAFFF-0848-4772-9D42-1898745C0E61}" destId="{1A00F9AC-314A-40D3-8E9D-D9D230E51706}" srcOrd="10" destOrd="0" presId="urn:microsoft.com/office/officeart/2005/8/layout/cycle1"/>
    <dgm:cxn modelId="{3622E7F3-79D0-49B2-8345-956C741EDEB3}" type="presParOf" srcId="{194AAFFF-0848-4772-9D42-1898745C0E61}" destId="{9A8DD38D-2324-4A58-8C9F-98E822D2FC90}" srcOrd="11" destOrd="0" presId="urn:microsoft.com/office/officeart/2005/8/layout/cycle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382DD-DCC6-41E8-A912-92D494F159DE}">
      <dsp:nvSpPr>
        <dsp:cNvPr id="0" name=""/>
        <dsp:cNvSpPr/>
      </dsp:nvSpPr>
      <dsp:spPr>
        <a:xfrm>
          <a:off x="7622279" y="235855"/>
          <a:ext cx="3733257" cy="3733257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1890000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6500" kern="1200" dirty="0">
              <a:solidFill>
                <a:schemeClr val="bg1"/>
              </a:solidFill>
            </a:rPr>
            <a:t>l</a:t>
          </a:r>
        </a:p>
      </dsp:txBody>
      <dsp:txXfrm>
        <a:off x="7622279" y="235855"/>
        <a:ext cx="3733257" cy="3733257"/>
      </dsp:txXfrm>
    </dsp:sp>
    <dsp:sp modelId="{7EDFD221-FC93-4D34-B246-0B2F565AAB93}">
      <dsp:nvSpPr>
        <dsp:cNvPr id="0" name=""/>
        <dsp:cNvSpPr/>
      </dsp:nvSpPr>
      <dsp:spPr>
        <a:xfrm>
          <a:off x="1046864" y="719"/>
          <a:ext cx="10543808" cy="10543808"/>
        </a:xfrm>
        <a:prstGeom prst="circularArrow">
          <a:avLst>
            <a:gd name="adj1" fmla="val 6904"/>
            <a:gd name="adj2" fmla="val 465537"/>
            <a:gd name="adj3" fmla="val 548639"/>
            <a:gd name="adj4" fmla="val 20585825"/>
            <a:gd name="adj5" fmla="val 80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189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94B34-5AD6-465A-A422-B1A007BA7E2B}">
      <dsp:nvSpPr>
        <dsp:cNvPr id="0" name=""/>
        <dsp:cNvSpPr/>
      </dsp:nvSpPr>
      <dsp:spPr>
        <a:xfrm>
          <a:off x="7622279" y="6576133"/>
          <a:ext cx="3733257" cy="3733257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1890000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solidFill>
                <a:schemeClr val="bg1"/>
              </a:solidFill>
            </a:rPr>
            <a:t>hh</a:t>
          </a:r>
        </a:p>
      </dsp:txBody>
      <dsp:txXfrm>
        <a:off x="7622279" y="6576133"/>
        <a:ext cx="3733257" cy="3733257"/>
      </dsp:txXfrm>
    </dsp:sp>
    <dsp:sp modelId="{BCD2FA8E-790E-43A8-9B45-6C19A699DEC6}">
      <dsp:nvSpPr>
        <dsp:cNvPr id="0" name=""/>
        <dsp:cNvSpPr/>
      </dsp:nvSpPr>
      <dsp:spPr>
        <a:xfrm>
          <a:off x="1046864" y="247339"/>
          <a:ext cx="10543808" cy="10543808"/>
        </a:xfrm>
        <a:prstGeom prst="circularArrow">
          <a:avLst>
            <a:gd name="adj1" fmla="val 6904"/>
            <a:gd name="adj2" fmla="val 465537"/>
            <a:gd name="adj3" fmla="val 5948639"/>
            <a:gd name="adj4" fmla="val 4385825"/>
            <a:gd name="adj5" fmla="val 80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189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27CB8-DD7B-4D7F-816D-51F2C155EB8D}">
      <dsp:nvSpPr>
        <dsp:cNvPr id="0" name=""/>
        <dsp:cNvSpPr/>
      </dsp:nvSpPr>
      <dsp:spPr>
        <a:xfrm>
          <a:off x="1282001" y="6576133"/>
          <a:ext cx="3733257" cy="3733257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1890000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6500" kern="1200" dirty="0">
              <a:solidFill>
                <a:schemeClr val="bg1"/>
              </a:solidFill>
            </a:rPr>
            <a:t>K</a:t>
          </a:r>
        </a:p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6500" kern="1200" dirty="0">
            <a:solidFill>
              <a:schemeClr val="bg1"/>
            </a:solidFill>
          </a:endParaRPr>
        </a:p>
      </dsp:txBody>
      <dsp:txXfrm>
        <a:off x="1282001" y="6576133"/>
        <a:ext cx="3733257" cy="3733257"/>
      </dsp:txXfrm>
    </dsp:sp>
    <dsp:sp modelId="{9E650565-90C0-4F0A-9A77-9726C86F8DBD}">
      <dsp:nvSpPr>
        <dsp:cNvPr id="0" name=""/>
        <dsp:cNvSpPr/>
      </dsp:nvSpPr>
      <dsp:spPr>
        <a:xfrm>
          <a:off x="1346941" y="74947"/>
          <a:ext cx="10543808" cy="10543808"/>
        </a:xfrm>
        <a:prstGeom prst="circularArrow">
          <a:avLst>
            <a:gd name="adj1" fmla="val 6904"/>
            <a:gd name="adj2" fmla="val 465537"/>
            <a:gd name="adj3" fmla="val 11348639"/>
            <a:gd name="adj4" fmla="val 9785825"/>
            <a:gd name="adj5" fmla="val 80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189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0F9AC-314A-40D3-8E9D-D9D230E51706}">
      <dsp:nvSpPr>
        <dsp:cNvPr id="0" name=""/>
        <dsp:cNvSpPr/>
      </dsp:nvSpPr>
      <dsp:spPr>
        <a:xfrm>
          <a:off x="1282001" y="235855"/>
          <a:ext cx="3733257" cy="3733257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1890000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6500" kern="1200" dirty="0">
              <a:solidFill>
                <a:schemeClr val="bg1"/>
              </a:solidFill>
            </a:rPr>
            <a:t>kk</a:t>
          </a:r>
        </a:p>
      </dsp:txBody>
      <dsp:txXfrm>
        <a:off x="1282001" y="235855"/>
        <a:ext cx="3733257" cy="3733257"/>
      </dsp:txXfrm>
    </dsp:sp>
    <dsp:sp modelId="{9A8DD38D-2324-4A58-8C9F-98E822D2FC90}">
      <dsp:nvSpPr>
        <dsp:cNvPr id="0" name=""/>
        <dsp:cNvSpPr/>
      </dsp:nvSpPr>
      <dsp:spPr>
        <a:xfrm>
          <a:off x="1046864" y="719"/>
          <a:ext cx="10543808" cy="10543808"/>
        </a:xfrm>
        <a:prstGeom prst="circularArrow">
          <a:avLst>
            <a:gd name="adj1" fmla="val 6904"/>
            <a:gd name="adj2" fmla="val 465537"/>
            <a:gd name="adj3" fmla="val 16748639"/>
            <a:gd name="adj4" fmla="val 15185825"/>
            <a:gd name="adj5" fmla="val 80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189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7011132"/>
            <a:ext cx="25704245" cy="14914762"/>
          </a:xfrm>
        </p:spPr>
        <p:txBody>
          <a:bodyPr anchor="b"/>
          <a:lstStyle>
            <a:lvl1pPr algn="ctr">
              <a:defRPr sz="19843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036" y="22501064"/>
            <a:ext cx="22680216" cy="10343147"/>
          </a:xfrm>
        </p:spPr>
        <p:txBody>
          <a:bodyPr/>
          <a:lstStyle>
            <a:lvl1pPr marL="0" indent="0" algn="ctr">
              <a:buNone/>
              <a:defRPr sz="7937"/>
            </a:lvl1pPr>
            <a:lvl2pPr marL="1512006" indent="0" algn="ctr">
              <a:buNone/>
              <a:defRPr sz="6614"/>
            </a:lvl2pPr>
            <a:lvl3pPr marL="3024012" indent="0" algn="ctr">
              <a:buNone/>
              <a:defRPr sz="5953"/>
            </a:lvl3pPr>
            <a:lvl4pPr marL="4536018" indent="0" algn="ctr">
              <a:buNone/>
              <a:defRPr sz="5291"/>
            </a:lvl4pPr>
            <a:lvl5pPr marL="6048024" indent="0" algn="ctr">
              <a:buNone/>
              <a:defRPr sz="5291"/>
            </a:lvl5pPr>
            <a:lvl6pPr marL="7560031" indent="0" algn="ctr">
              <a:buNone/>
              <a:defRPr sz="5291"/>
            </a:lvl6pPr>
            <a:lvl7pPr marL="9072037" indent="0" algn="ctr">
              <a:buNone/>
              <a:defRPr sz="5291"/>
            </a:lvl7pPr>
            <a:lvl8pPr marL="10584043" indent="0" algn="ctr">
              <a:buNone/>
              <a:defRPr sz="5291"/>
            </a:lvl8pPr>
            <a:lvl9pPr marL="12096049" indent="0" algn="ctr">
              <a:buNone/>
              <a:defRPr sz="5291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01E5-AE27-4D67-8C13-A91E9DA9EE2B}" type="datetimeFigureOut">
              <a:rPr lang="hu-HU" smtClean="0"/>
              <a:t>2022. 09. 08.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4D1F-19E0-469C-AB4F-BE5111B250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180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01E5-AE27-4D67-8C13-A91E9DA9EE2B}" type="datetimeFigureOut">
              <a:rPr lang="hu-HU" smtClean="0"/>
              <a:t>2022. 09. 08.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4D1F-19E0-469C-AB4F-BE5111B250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90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2280848"/>
            <a:ext cx="6520562" cy="36305153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021" y="2280848"/>
            <a:ext cx="19183683" cy="3630515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01E5-AE27-4D67-8C13-A91E9DA9EE2B}" type="datetimeFigureOut">
              <a:rPr lang="hu-HU" smtClean="0"/>
              <a:t>2022. 09. 08.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4D1F-19E0-469C-AB4F-BE5111B250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4170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01E5-AE27-4D67-8C13-A91E9DA9EE2B}" type="datetimeFigureOut">
              <a:rPr lang="hu-HU" smtClean="0"/>
              <a:t>2022. 09. 08.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4D1F-19E0-469C-AB4F-BE5111B250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909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10680331"/>
            <a:ext cx="26082248" cy="17820361"/>
          </a:xfrm>
        </p:spPr>
        <p:txBody>
          <a:bodyPr anchor="b"/>
          <a:lstStyle>
            <a:lvl1pPr>
              <a:defRPr sz="19843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272" y="28669280"/>
            <a:ext cx="26082248" cy="9371307"/>
          </a:xfrm>
        </p:spPr>
        <p:txBody>
          <a:bodyPr/>
          <a:lstStyle>
            <a:lvl1pPr marL="0" indent="0">
              <a:buNone/>
              <a:defRPr sz="7937">
                <a:solidFill>
                  <a:schemeClr val="tx1"/>
                </a:solidFill>
              </a:defRPr>
            </a:lvl1pPr>
            <a:lvl2pPr marL="1512006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01E5-AE27-4D67-8C13-A91E9DA9EE2B}" type="datetimeFigureOut">
              <a:rPr lang="hu-HU" smtClean="0"/>
              <a:t>2022. 09. 08.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4D1F-19E0-469C-AB4F-BE5111B250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3294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020" y="11404240"/>
            <a:ext cx="12852122" cy="2718176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9146" y="11404240"/>
            <a:ext cx="12852122" cy="2718176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01E5-AE27-4D67-8C13-A91E9DA9EE2B}" type="datetimeFigureOut">
              <a:rPr lang="hu-HU" smtClean="0"/>
              <a:t>2022. 09. 08.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4D1F-19E0-469C-AB4F-BE5111B250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3860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280857"/>
            <a:ext cx="26082248" cy="828047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962" y="10501820"/>
            <a:ext cx="12793057" cy="5146780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2962" y="15648601"/>
            <a:ext cx="12793057" cy="2301673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09148" y="10501820"/>
            <a:ext cx="12856061" cy="5146780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09148" y="15648601"/>
            <a:ext cx="12856061" cy="2301673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01E5-AE27-4D67-8C13-A91E9DA9EE2B}" type="datetimeFigureOut">
              <a:rPr lang="hu-HU" smtClean="0"/>
              <a:t>2022. 09. 08.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4D1F-19E0-469C-AB4F-BE5111B250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4121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01E5-AE27-4D67-8C13-A91E9DA9EE2B}" type="datetimeFigureOut">
              <a:rPr lang="hu-HU" smtClean="0"/>
              <a:t>2022. 09. 08.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4D1F-19E0-469C-AB4F-BE5111B250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2075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01E5-AE27-4D67-8C13-A91E9DA9EE2B}" type="datetimeFigureOut">
              <a:rPr lang="hu-HU" smtClean="0"/>
              <a:t>2022. 09. 08.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4D1F-19E0-469C-AB4F-BE5111B250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124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56018"/>
            <a:ext cx="9753280" cy="9996064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6061" y="6168216"/>
            <a:ext cx="15309146" cy="30444362"/>
          </a:xfrm>
        </p:spPr>
        <p:txBody>
          <a:bodyPr/>
          <a:lstStyle>
            <a:lvl1pPr>
              <a:defRPr sz="10583"/>
            </a:lvl1pPr>
            <a:lvl2pPr>
              <a:defRPr sz="9260"/>
            </a:lvl2pPr>
            <a:lvl3pPr>
              <a:defRPr sz="7937"/>
            </a:lvl3pPr>
            <a:lvl4pPr>
              <a:defRPr sz="6614"/>
            </a:lvl4pPr>
            <a:lvl5pPr>
              <a:defRPr sz="6614"/>
            </a:lvl5pPr>
            <a:lvl6pPr>
              <a:defRPr sz="6614"/>
            </a:lvl6pPr>
            <a:lvl7pPr>
              <a:defRPr sz="6614"/>
            </a:lvl7pPr>
            <a:lvl8pPr>
              <a:defRPr sz="6614"/>
            </a:lvl8pPr>
            <a:lvl9pPr>
              <a:defRPr sz="6614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852082"/>
            <a:ext cx="9753280" cy="23810073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01E5-AE27-4D67-8C13-A91E9DA9EE2B}" type="datetimeFigureOut">
              <a:rPr lang="hu-HU" smtClean="0"/>
              <a:t>2022. 09. 08.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4D1F-19E0-469C-AB4F-BE5111B250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072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56018"/>
            <a:ext cx="9753280" cy="9996064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6168216"/>
            <a:ext cx="15309146" cy="30444362"/>
          </a:xfrm>
        </p:spPr>
        <p:txBody>
          <a:bodyPr anchor="t"/>
          <a:lstStyle>
            <a:lvl1pPr marL="0" indent="0">
              <a:buNone/>
              <a:defRPr sz="10583"/>
            </a:lvl1pPr>
            <a:lvl2pPr marL="1512006" indent="0">
              <a:buNone/>
              <a:defRPr sz="9260"/>
            </a:lvl2pPr>
            <a:lvl3pPr marL="3024012" indent="0">
              <a:buNone/>
              <a:defRPr sz="7937"/>
            </a:lvl3pPr>
            <a:lvl4pPr marL="4536018" indent="0">
              <a:buNone/>
              <a:defRPr sz="6614"/>
            </a:lvl4pPr>
            <a:lvl5pPr marL="6048024" indent="0">
              <a:buNone/>
              <a:defRPr sz="6614"/>
            </a:lvl5pPr>
            <a:lvl6pPr marL="7560031" indent="0">
              <a:buNone/>
              <a:defRPr sz="6614"/>
            </a:lvl6pPr>
            <a:lvl7pPr marL="9072037" indent="0">
              <a:buNone/>
              <a:defRPr sz="6614"/>
            </a:lvl7pPr>
            <a:lvl8pPr marL="10584043" indent="0">
              <a:buNone/>
              <a:defRPr sz="6614"/>
            </a:lvl8pPr>
            <a:lvl9pPr marL="12096049" indent="0">
              <a:buNone/>
              <a:defRPr sz="6614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852082"/>
            <a:ext cx="9753280" cy="23810073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01E5-AE27-4D67-8C13-A91E9DA9EE2B}" type="datetimeFigureOut">
              <a:rPr lang="hu-HU" smtClean="0"/>
              <a:t>2022. 09. 08.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4D1F-19E0-469C-AB4F-BE5111B250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679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2280857"/>
            <a:ext cx="26082248" cy="8280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11404240"/>
            <a:ext cx="26082248" cy="27181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39706598"/>
            <a:ext cx="6804065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901E5-AE27-4D67-8C13-A91E9DA9EE2B}" type="datetimeFigureOut">
              <a:rPr lang="hu-HU" smtClean="0"/>
              <a:t>2022. 09. 08.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39706598"/>
            <a:ext cx="10206097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39706598"/>
            <a:ext cx="6804065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C4D1F-19E0-469C-AB4F-BE5111B250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964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024012" rtl="0" eaLnBrk="1" latinLnBrk="0" hangingPunct="1">
        <a:lnSpc>
          <a:spcPct val="90000"/>
        </a:lnSpc>
        <a:spcBef>
          <a:spcPct val="0"/>
        </a:spcBef>
        <a:buNone/>
        <a:defRPr sz="14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03" indent="-756003" algn="l" defTabSz="3024012" rtl="0" eaLnBrk="1" latinLnBrk="0" hangingPunct="1">
        <a:lnSpc>
          <a:spcPct val="90000"/>
        </a:lnSpc>
        <a:spcBef>
          <a:spcPts val="3307"/>
        </a:spcBef>
        <a:buFont typeface="Arial" panose="020B0604020202020204" pitchFamily="34" charset="0"/>
        <a:buChar char="•"/>
        <a:defRPr sz="926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9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3780015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292021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804028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8316034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828040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1340046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852052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jpeg"/><Relationship Id="rId1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.jpeg"/><Relationship Id="rId17" Type="http://schemas.openxmlformats.org/officeDocument/2006/relationships/image" Target="../media/image11.jpe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9.jpg"/><Relationship Id="rId10" Type="http://schemas.openxmlformats.org/officeDocument/2006/relationships/image" Target="../media/image4.png"/><Relationship Id="rId19" Type="http://schemas.openxmlformats.org/officeDocument/2006/relationships/image" Target="../media/image13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g"/><Relationship Id="rId1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Kép 32">
            <a:extLst>
              <a:ext uri="{FF2B5EF4-FFF2-40B4-BE49-F238E27FC236}">
                <a16:creationId xmlns:a16="http://schemas.microsoft.com/office/drawing/2014/main" id="{8725F736-E035-416C-BFFE-23502DABF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6339" y="8400060"/>
            <a:ext cx="4426611" cy="3680119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1F398F8-3244-4DB2-B530-B392FAF9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2493" y="-831688"/>
            <a:ext cx="25704245" cy="298874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Habitat use of the European roller (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Coracias </a:t>
            </a:r>
            <a:r>
              <a:rPr 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garrulus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through the full annual cycle</a:t>
            </a:r>
            <a:br>
              <a:rPr lang="hu-H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601FCFA-C442-4CA9-98B7-B1C73BFDA0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4243652"/>
              </p:ext>
            </p:extLst>
          </p:nvPr>
        </p:nvGraphicFramePr>
        <p:xfrm>
          <a:off x="7733993" y="15832702"/>
          <a:ext cx="12637538" cy="10545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Kép 4">
            <a:extLst>
              <a:ext uri="{FF2B5EF4-FFF2-40B4-BE49-F238E27FC236}">
                <a16:creationId xmlns:a16="http://schemas.microsoft.com/office/drawing/2014/main" id="{02F02DDF-C9BC-46D7-B308-E84308C999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52134" y="18852678"/>
            <a:ext cx="5484856" cy="5238294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DC8A7DF5-31D0-4B8A-BE37-DF67235DADFD}"/>
              </a:ext>
            </a:extLst>
          </p:cNvPr>
          <p:cNvSpPr txBox="1"/>
          <p:nvPr/>
        </p:nvSpPr>
        <p:spPr>
          <a:xfrm>
            <a:off x="12832329" y="16584087"/>
            <a:ext cx="3006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 err="1"/>
              <a:t>Breeding</a:t>
            </a:r>
            <a:endParaRPr lang="hu-HU" sz="5400" b="1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EBDBB309-16AB-4679-9A83-C77EA6371018}"/>
              </a:ext>
            </a:extLst>
          </p:cNvPr>
          <p:cNvSpPr txBox="1"/>
          <p:nvPr/>
        </p:nvSpPr>
        <p:spPr>
          <a:xfrm>
            <a:off x="12116683" y="24915571"/>
            <a:ext cx="443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 err="1"/>
              <a:t>Overwintering</a:t>
            </a:r>
            <a:endParaRPr lang="hu-HU" sz="5400" b="1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D2DF6CEA-A773-47FD-A131-2B1CEFC2C86D}"/>
              </a:ext>
            </a:extLst>
          </p:cNvPr>
          <p:cNvSpPr txBox="1"/>
          <p:nvPr/>
        </p:nvSpPr>
        <p:spPr>
          <a:xfrm rot="5400000">
            <a:off x="16548232" y="20317703"/>
            <a:ext cx="36217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err="1"/>
              <a:t>Autumn</a:t>
            </a:r>
            <a:r>
              <a:rPr lang="hu-HU" sz="5400" b="1" dirty="0"/>
              <a:t> </a:t>
            </a:r>
            <a:r>
              <a:rPr lang="hu-HU" sz="5400" b="1" dirty="0" err="1"/>
              <a:t>migration</a:t>
            </a:r>
            <a:endParaRPr lang="hu-HU" sz="5400" b="1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061C82C2-F94E-4700-825F-5E9A8037F933}"/>
              </a:ext>
            </a:extLst>
          </p:cNvPr>
          <p:cNvSpPr txBox="1"/>
          <p:nvPr/>
        </p:nvSpPr>
        <p:spPr>
          <a:xfrm rot="16200000">
            <a:off x="8156740" y="20506268"/>
            <a:ext cx="3998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/>
              <a:t>Spring</a:t>
            </a:r>
          </a:p>
          <a:p>
            <a:pPr algn="ctr"/>
            <a:r>
              <a:rPr lang="hu-HU" sz="5400" b="1" dirty="0"/>
              <a:t> </a:t>
            </a:r>
            <a:r>
              <a:rPr lang="hu-HU" sz="5400" b="1" dirty="0" err="1"/>
              <a:t>migration</a:t>
            </a:r>
            <a:endParaRPr lang="hu-HU" sz="5400" b="1" dirty="0"/>
          </a:p>
        </p:txBody>
      </p:sp>
      <p:graphicFrame>
        <p:nvGraphicFramePr>
          <p:cNvPr id="11" name="Táblázat 10">
            <a:extLst>
              <a:ext uri="{FF2B5EF4-FFF2-40B4-BE49-F238E27FC236}">
                <a16:creationId xmlns:a16="http://schemas.microsoft.com/office/drawing/2014/main" id="{EAC91862-5238-4D5E-9FAB-4EE2E3FA2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996705"/>
              </p:ext>
            </p:extLst>
          </p:nvPr>
        </p:nvGraphicFramePr>
        <p:xfrm>
          <a:off x="19729260" y="13355284"/>
          <a:ext cx="10141264" cy="36904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561664">
                  <a:extLst>
                    <a:ext uri="{9D8B030D-6E8A-4147-A177-3AD203B41FA5}">
                      <a16:colId xmlns:a16="http://schemas.microsoft.com/office/drawing/2014/main" val="3325504801"/>
                    </a:ext>
                  </a:extLst>
                </a:gridCol>
                <a:gridCol w="2226820">
                  <a:extLst>
                    <a:ext uri="{9D8B030D-6E8A-4147-A177-3AD203B41FA5}">
                      <a16:colId xmlns:a16="http://schemas.microsoft.com/office/drawing/2014/main" val="3899595462"/>
                    </a:ext>
                  </a:extLst>
                </a:gridCol>
                <a:gridCol w="3586047">
                  <a:extLst>
                    <a:ext uri="{9D8B030D-6E8A-4147-A177-3AD203B41FA5}">
                      <a16:colId xmlns:a16="http://schemas.microsoft.com/office/drawing/2014/main" val="1278039890"/>
                    </a:ext>
                  </a:extLst>
                </a:gridCol>
                <a:gridCol w="2766733">
                  <a:extLst>
                    <a:ext uri="{9D8B030D-6E8A-4147-A177-3AD203B41FA5}">
                      <a16:colId xmlns:a16="http://schemas.microsoft.com/office/drawing/2014/main" val="4274068752"/>
                    </a:ext>
                  </a:extLst>
                </a:gridCol>
              </a:tblGrid>
              <a:tr h="922617"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HR </a:t>
                      </a:r>
                      <a:r>
                        <a:rPr lang="hu-HU" sz="28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type</a:t>
                      </a:r>
                      <a:endParaRPr lang="hu-H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young</a:t>
                      </a:r>
                      <a:r>
                        <a:rPr lang="hu-HU" sz="2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hu-HU" sz="28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hatchling</a:t>
                      </a:r>
                      <a:endParaRPr lang="hu-H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b="1" u="none" strike="noStrike">
                          <a:solidFill>
                            <a:srgbClr val="000000"/>
                          </a:solidFill>
                          <a:effectLst/>
                        </a:rPr>
                        <a:t>active feeding of nestlings</a:t>
                      </a:r>
                      <a:endParaRPr lang="hu-HU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b="1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 </a:t>
                      </a:r>
                      <a:r>
                        <a:rPr lang="hu-HU" sz="2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(fixed </a:t>
                      </a:r>
                      <a:r>
                        <a:rPr lang="hu-HU" sz="28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factor</a:t>
                      </a:r>
                      <a:r>
                        <a:rPr lang="hu-HU" sz="2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73254422"/>
                  </a:ext>
                </a:extLst>
              </a:tr>
              <a:tr h="922617">
                <a:tc>
                  <a:txBody>
                    <a:bodyPr/>
                    <a:lstStyle/>
                    <a:p>
                      <a:pPr algn="l" fontAlgn="b"/>
                      <a:r>
                        <a:rPr lang="hu-HU" sz="2800" b="1" u="none" strike="noStrike">
                          <a:solidFill>
                            <a:srgbClr val="000000"/>
                          </a:solidFill>
                          <a:effectLst/>
                        </a:rPr>
                        <a:t>kde50 (se) </a:t>
                      </a:r>
                      <a:endParaRPr lang="hu-HU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21.3 (4.45)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29.5 (5.2)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0.273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84894872"/>
                  </a:ext>
                </a:extLst>
              </a:tr>
              <a:tr h="922617">
                <a:tc>
                  <a:txBody>
                    <a:bodyPr/>
                    <a:lstStyle/>
                    <a:p>
                      <a:pPr algn="l" fontAlgn="b"/>
                      <a:r>
                        <a:rPr lang="hu-HU" sz="2800" b="1" u="none" strike="noStrike">
                          <a:solidFill>
                            <a:srgbClr val="000000"/>
                          </a:solidFill>
                          <a:effectLst/>
                        </a:rPr>
                        <a:t>kde75 (se)</a:t>
                      </a:r>
                      <a:endParaRPr lang="hu-HU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62.6 (14.1)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91.7 (18.8)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0.046</a:t>
                      </a:r>
                      <a:endParaRPr lang="hu-HU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35483745"/>
                  </a:ext>
                </a:extLst>
              </a:tr>
              <a:tr h="922617">
                <a:tc>
                  <a:txBody>
                    <a:bodyPr/>
                    <a:lstStyle/>
                    <a:p>
                      <a:pPr algn="l" fontAlgn="b"/>
                      <a:r>
                        <a:rPr lang="hu-HU" sz="2800" b="1" u="none" strike="noStrike">
                          <a:solidFill>
                            <a:srgbClr val="000000"/>
                          </a:solidFill>
                          <a:effectLst/>
                        </a:rPr>
                        <a:t>kde90 (se</a:t>
                      </a:r>
                      <a:endParaRPr lang="hu-HU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99.6 (20.2)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140 (21.3)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0.024</a:t>
                      </a:r>
                      <a:endParaRPr lang="hu-HU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36348472"/>
                  </a:ext>
                </a:extLst>
              </a:tr>
            </a:tbl>
          </a:graphicData>
        </a:graphic>
      </p:graphicFrame>
      <p:pic>
        <p:nvPicPr>
          <p:cNvPr id="14" name="Kép 13">
            <a:extLst>
              <a:ext uri="{FF2B5EF4-FFF2-40B4-BE49-F238E27FC236}">
                <a16:creationId xmlns:a16="http://schemas.microsoft.com/office/drawing/2014/main" id="{F65CEE9E-B83D-4FD6-B189-D00489E4AD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9583" y="30306243"/>
            <a:ext cx="14251559" cy="11300796"/>
          </a:xfrm>
          <a:prstGeom prst="rect">
            <a:avLst/>
          </a:prstGeom>
        </p:spPr>
      </p:pic>
      <p:graphicFrame>
        <p:nvGraphicFramePr>
          <p:cNvPr id="15" name="Táblázat 14">
            <a:extLst>
              <a:ext uri="{FF2B5EF4-FFF2-40B4-BE49-F238E27FC236}">
                <a16:creationId xmlns:a16="http://schemas.microsoft.com/office/drawing/2014/main" id="{207C5531-67B7-443A-9E9A-2CC19066A0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55475"/>
              </p:ext>
            </p:extLst>
          </p:nvPr>
        </p:nvGraphicFramePr>
        <p:xfrm>
          <a:off x="19653694" y="4201798"/>
          <a:ext cx="10279041" cy="295308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640159">
                  <a:extLst>
                    <a:ext uri="{9D8B030D-6E8A-4147-A177-3AD203B41FA5}">
                      <a16:colId xmlns:a16="http://schemas.microsoft.com/office/drawing/2014/main" val="3323250171"/>
                    </a:ext>
                  </a:extLst>
                </a:gridCol>
                <a:gridCol w="1733191">
                  <a:extLst>
                    <a:ext uri="{9D8B030D-6E8A-4147-A177-3AD203B41FA5}">
                      <a16:colId xmlns:a16="http://schemas.microsoft.com/office/drawing/2014/main" val="3247624790"/>
                    </a:ext>
                  </a:extLst>
                </a:gridCol>
                <a:gridCol w="1925769">
                  <a:extLst>
                    <a:ext uri="{9D8B030D-6E8A-4147-A177-3AD203B41FA5}">
                      <a16:colId xmlns:a16="http://schemas.microsoft.com/office/drawing/2014/main" val="156501173"/>
                    </a:ext>
                  </a:extLst>
                </a:gridCol>
                <a:gridCol w="2196708">
                  <a:extLst>
                    <a:ext uri="{9D8B030D-6E8A-4147-A177-3AD203B41FA5}">
                      <a16:colId xmlns:a16="http://schemas.microsoft.com/office/drawing/2014/main" val="1107560740"/>
                    </a:ext>
                  </a:extLst>
                </a:gridCol>
                <a:gridCol w="1783214">
                  <a:extLst>
                    <a:ext uri="{9D8B030D-6E8A-4147-A177-3AD203B41FA5}">
                      <a16:colId xmlns:a16="http://schemas.microsoft.com/office/drawing/2014/main" val="2731558173"/>
                    </a:ext>
                  </a:extLst>
                </a:gridCol>
              </a:tblGrid>
              <a:tr h="98436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2800" b="1" u="none" strike="noStrike" dirty="0">
                          <a:effectLst/>
                        </a:rPr>
                        <a:t> Home–</a:t>
                      </a:r>
                      <a:r>
                        <a:rPr lang="hu-HU" sz="2800" b="1" u="none" strike="noStrike" dirty="0" err="1">
                          <a:effectLst/>
                        </a:rPr>
                        <a:t>range</a:t>
                      </a:r>
                      <a:r>
                        <a:rPr lang="hu-HU" sz="2800" b="1" u="none" strike="noStrike" dirty="0">
                          <a:effectLst/>
                        </a:rPr>
                        <a:t> </a:t>
                      </a:r>
                      <a:r>
                        <a:rPr lang="hu-HU" sz="2800" b="1" u="none" strike="noStrike" dirty="0" err="1">
                          <a:effectLst/>
                        </a:rPr>
                        <a:t>size</a:t>
                      </a:r>
                      <a:endParaRPr lang="hu-H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800" b="1" u="none" strike="noStrike" dirty="0">
                          <a:effectLst/>
                        </a:rPr>
                        <a:t>Kde50 (ha)</a:t>
                      </a:r>
                      <a:endParaRPr lang="hu-H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800" b="1" u="none" strike="noStrike" dirty="0">
                          <a:effectLst/>
                        </a:rPr>
                        <a:t>Kde75 (ha)</a:t>
                      </a:r>
                      <a:endParaRPr lang="hu-H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800" b="1" u="none" strike="noStrike" dirty="0">
                          <a:effectLst/>
                        </a:rPr>
                        <a:t>Kde90 (ha)</a:t>
                      </a:r>
                      <a:endParaRPr lang="hu-H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800" b="1" u="none" strike="noStrike" dirty="0">
                          <a:effectLst/>
                        </a:rPr>
                        <a:t>MCP90 (ha)</a:t>
                      </a:r>
                      <a:endParaRPr lang="hu-H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22558873"/>
                  </a:ext>
                </a:extLst>
              </a:tr>
              <a:tr h="984363"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2800" u="none" strike="noStrike" dirty="0">
                          <a:effectLst/>
                        </a:rPr>
                        <a:t>min-</a:t>
                      </a:r>
                      <a:r>
                        <a:rPr lang="hu-HU" sz="2800" u="none" strike="noStrike" dirty="0" err="1">
                          <a:effectLst/>
                        </a:rPr>
                        <a:t>max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800" u="none" strike="noStrike" dirty="0">
                          <a:effectLst/>
                        </a:rPr>
                        <a:t>1.31-50.6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800" u="none" strike="noStrike" dirty="0">
                          <a:effectLst/>
                        </a:rPr>
                        <a:t>9.4-104.9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800" u="none" strike="noStrike" dirty="0">
                          <a:effectLst/>
                        </a:rPr>
                        <a:t>3.93-268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800" u="none" strike="noStrike">
                          <a:effectLst/>
                        </a:rPr>
                        <a:t>4.7-342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20645748"/>
                  </a:ext>
                </a:extLst>
              </a:tr>
              <a:tr h="984363"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2800" u="none" strike="noStrike" dirty="0" err="1">
                          <a:effectLst/>
                        </a:rPr>
                        <a:t>mean</a:t>
                      </a:r>
                      <a:r>
                        <a:rPr lang="hu-HU" sz="2800" u="none" strike="noStrike" dirty="0">
                          <a:effectLst/>
                        </a:rPr>
                        <a:t> (SE)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800" u="none" strike="noStrike" dirty="0">
                          <a:effectLst/>
                        </a:rPr>
                        <a:t>19.4(18.1)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800" u="none" strike="noStrike" dirty="0">
                          <a:effectLst/>
                        </a:rPr>
                        <a:t>38.4 (6.4)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800" u="none" strike="noStrike" dirty="0">
                          <a:effectLst/>
                        </a:rPr>
                        <a:t>96(15)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800" u="none" strike="noStrike" dirty="0">
                          <a:effectLst/>
                        </a:rPr>
                        <a:t>81.2 (17)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5948434"/>
                  </a:ext>
                </a:extLst>
              </a:tr>
            </a:tbl>
          </a:graphicData>
        </a:graphic>
      </p:graphicFrame>
      <p:pic>
        <p:nvPicPr>
          <p:cNvPr id="16" name="Kép 15">
            <a:extLst>
              <a:ext uri="{FF2B5EF4-FFF2-40B4-BE49-F238E27FC236}">
                <a16:creationId xmlns:a16="http://schemas.microsoft.com/office/drawing/2014/main" id="{7ED37AB2-358E-4740-8D14-F00F959A77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1573" y="25909650"/>
            <a:ext cx="5190027" cy="4158622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7AB2099F-1860-4AF6-B181-AED6FEB72B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72120" y="25909650"/>
            <a:ext cx="5380014" cy="4310854"/>
          </a:xfrm>
          <a:prstGeom prst="rect">
            <a:avLst/>
          </a:prstGeom>
        </p:spPr>
      </p:pic>
      <p:sp>
        <p:nvSpPr>
          <p:cNvPr id="18" name="Cím 1"/>
          <p:cNvSpPr txBox="1">
            <a:spLocks/>
          </p:cNvSpPr>
          <p:nvPr/>
        </p:nvSpPr>
        <p:spPr>
          <a:xfrm>
            <a:off x="-1814580" y="2993638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302401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84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/>
              </a:rPr>
              <a:t>Discussion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artalom helye 2"/>
          <p:cNvSpPr txBox="1">
            <a:spLocks/>
          </p:cNvSpPr>
          <p:nvPr/>
        </p:nvSpPr>
        <p:spPr>
          <a:xfrm>
            <a:off x="903469" y="31323030"/>
            <a:ext cx="11155822" cy="30752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3024012" rtl="0" eaLnBrk="1" latinLnBrk="0" hangingPunct="1">
              <a:lnSpc>
                <a:spcPct val="90000"/>
              </a:lnSpc>
              <a:spcBef>
                <a:spcPts val="3307"/>
              </a:spcBef>
              <a:buFont typeface="Arial" panose="020B0604020202020204" pitchFamily="34" charset="0"/>
              <a:buNone/>
              <a:defRPr sz="7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2006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4012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36018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8024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0031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72037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84043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096049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GB" sz="3200" b="1" dirty="0"/>
              <a:t>Breeding season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3200" dirty="0"/>
              <a:t>Rollers use on average 20 ha core area during the breeding season, but the average 90% home-range is 80-90 ha. 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3200" dirty="0"/>
              <a:t>Increase in home-range size may suggest use new feeding area</a:t>
            </a:r>
          </a:p>
          <a:p>
            <a:pPr algn="l">
              <a:spcBef>
                <a:spcPts val="600"/>
              </a:spcBef>
            </a:pPr>
            <a:r>
              <a:rPr lang="en-GB" sz="3200" dirty="0"/>
              <a:t>e.g. freshly mowed areas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B7719C88-0BE4-4B77-9656-853CC888E16C}"/>
              </a:ext>
            </a:extLst>
          </p:cNvPr>
          <p:cNvSpPr txBox="1"/>
          <p:nvPr/>
        </p:nvSpPr>
        <p:spPr>
          <a:xfrm>
            <a:off x="942189" y="34639097"/>
            <a:ext cx="11155822" cy="55061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Non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/>
              </a:rPr>
              <a:t>-breeding season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Three migration pathways</a:t>
            </a:r>
            <a:endParaRPr kumimoji="0" lang="hu-HU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Sub-Saharan region (Sahel) </a:t>
            </a: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was found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the most important stopover site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Grassland dominance on the wintering site and cropland dominance on the Sub-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Saharian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region. 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Different wintering areas, potential subpopulation level </a:t>
            </a:r>
            <a:r>
              <a:rPr kumimoji="0" lang="en-GB" sz="3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differences</a:t>
            </a:r>
          </a:p>
        </p:txBody>
      </p:sp>
      <p:sp>
        <p:nvSpPr>
          <p:cNvPr id="22" name="Téglalap 21"/>
          <p:cNvSpPr/>
          <p:nvPr/>
        </p:nvSpPr>
        <p:spPr>
          <a:xfrm>
            <a:off x="9791647" y="6396443"/>
            <a:ext cx="9755693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2800" b="1" dirty="0"/>
              <a:t> </a:t>
            </a:r>
            <a:r>
              <a:rPr lang="hu-HU" sz="3200" b="1" dirty="0" err="1">
                <a:solidFill>
                  <a:schemeClr val="accent1">
                    <a:lumMod val="75000"/>
                  </a:schemeClr>
                </a:solidFill>
              </a:rPr>
              <a:t>Methods</a:t>
            </a:r>
            <a:r>
              <a:rPr lang="hu-HU" sz="3200" b="1" dirty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hu-HU" sz="3200" b="1" dirty="0" err="1">
                <a:solidFill>
                  <a:schemeClr val="accent1">
                    <a:lumMod val="75000"/>
                  </a:schemeClr>
                </a:solidFill>
              </a:rPr>
              <a:t>Breeding</a:t>
            </a:r>
            <a:r>
              <a:rPr lang="hu-HU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3200" b="1" dirty="0" err="1">
                <a:solidFill>
                  <a:schemeClr val="accent1">
                    <a:lumMod val="75000"/>
                  </a:schemeClr>
                </a:solidFill>
              </a:rPr>
              <a:t>season</a:t>
            </a:r>
            <a:endParaRPr lang="hu-HU" sz="3200" b="1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3200" dirty="0"/>
              <a:t>27 </a:t>
            </a:r>
            <a:r>
              <a:rPr lang="hu-HU" sz="3200" dirty="0" err="1"/>
              <a:t>adult</a:t>
            </a:r>
            <a:r>
              <a:rPr lang="hu-HU" sz="3200" dirty="0"/>
              <a:t> </a:t>
            </a:r>
            <a:r>
              <a:rPr lang="hu-HU" sz="3200" dirty="0" err="1"/>
              <a:t>rollers</a:t>
            </a:r>
            <a:r>
              <a:rPr lang="hu-HU" sz="3200" dirty="0"/>
              <a:t> 2015-2020 </a:t>
            </a:r>
            <a:r>
              <a:rPr lang="hu-HU" sz="3200" dirty="0" err="1"/>
              <a:t>at</a:t>
            </a:r>
            <a:r>
              <a:rPr lang="hu-HU" sz="3200" dirty="0"/>
              <a:t> the RollerLife project </a:t>
            </a:r>
            <a:r>
              <a:rPr lang="hu-HU" sz="3200" dirty="0" err="1"/>
              <a:t>sites</a:t>
            </a:r>
            <a:r>
              <a:rPr lang="hu-HU" sz="3200" dirty="0"/>
              <a:t> 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3200" dirty="0"/>
              <a:t>ECOTONE </a:t>
            </a:r>
            <a:r>
              <a:rPr lang="hu-HU" sz="3200" dirty="0" err="1"/>
              <a:t>Pica</a:t>
            </a:r>
            <a:r>
              <a:rPr lang="hu-HU" sz="3200" dirty="0"/>
              <a:t> UHF </a:t>
            </a:r>
            <a:r>
              <a:rPr lang="hu-HU" sz="3200" dirty="0" err="1"/>
              <a:t>logger</a:t>
            </a:r>
            <a:r>
              <a:rPr lang="hu-HU" sz="3200" dirty="0"/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3200" dirty="0"/>
              <a:t>Home-</a:t>
            </a:r>
            <a:r>
              <a:rPr lang="hu-HU" sz="3200" dirty="0" err="1"/>
              <a:t>range</a:t>
            </a:r>
            <a:r>
              <a:rPr lang="hu-HU" sz="3200" dirty="0"/>
              <a:t> and habitat </a:t>
            </a:r>
            <a:r>
              <a:rPr lang="hu-HU" sz="3200" dirty="0" err="1"/>
              <a:t>use</a:t>
            </a:r>
            <a:r>
              <a:rPr lang="hu-HU" sz="3200" dirty="0"/>
              <a:t>: MCP 90%, Kernel-</a:t>
            </a:r>
            <a:r>
              <a:rPr lang="hu-HU" sz="3200" dirty="0" err="1"/>
              <a:t>density</a:t>
            </a:r>
            <a:r>
              <a:rPr lang="hu-HU" sz="3200" dirty="0"/>
              <a:t> </a:t>
            </a:r>
            <a:r>
              <a:rPr lang="hu-HU" sz="3200" dirty="0" err="1"/>
              <a:t>estimation</a:t>
            </a:r>
            <a:r>
              <a:rPr lang="hu-HU" sz="3200" dirty="0"/>
              <a:t>: 50, 75, 90 %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3200" dirty="0"/>
              <a:t>QGIS 3.10, R ”</a:t>
            </a:r>
            <a:r>
              <a:rPr lang="hu-HU" sz="3200" dirty="0" err="1"/>
              <a:t>adehabitatHR</a:t>
            </a:r>
            <a:r>
              <a:rPr lang="hu-HU" sz="3200" dirty="0"/>
              <a:t>”, ‚SP,’ </a:t>
            </a:r>
            <a:r>
              <a:rPr lang="hu-HU" sz="3200" dirty="0" err="1"/>
              <a:t>raster</a:t>
            </a:r>
            <a:r>
              <a:rPr lang="hu-HU" sz="3200" dirty="0"/>
              <a:t> </a:t>
            </a:r>
            <a:r>
              <a:rPr lang="hu-HU" sz="3200" dirty="0" err="1"/>
              <a:t>package</a:t>
            </a:r>
            <a:endParaRPr lang="hu-HU" sz="32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3200" dirty="0" err="1"/>
              <a:t>Ecosystem</a:t>
            </a:r>
            <a:r>
              <a:rPr lang="hu-HU" sz="3200" dirty="0"/>
              <a:t> map of Hungary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3200" dirty="0"/>
              <a:t>Total </a:t>
            </a:r>
            <a:r>
              <a:rPr lang="hu-HU" sz="3200" dirty="0" err="1"/>
              <a:t>home-range</a:t>
            </a:r>
            <a:r>
              <a:rPr lang="hu-HU" sz="3200" dirty="0"/>
              <a:t> and </a:t>
            </a:r>
            <a:r>
              <a:rPr lang="hu-HU" sz="3200" dirty="0" err="1"/>
              <a:t>weekly</a:t>
            </a:r>
            <a:r>
              <a:rPr lang="hu-HU" sz="3200" dirty="0"/>
              <a:t> </a:t>
            </a:r>
            <a:r>
              <a:rPr lang="hu-HU" sz="3200" dirty="0" err="1"/>
              <a:t>periods</a:t>
            </a:r>
            <a:r>
              <a:rPr lang="hu-HU" sz="3200" dirty="0"/>
              <a:t> </a:t>
            </a:r>
            <a:r>
              <a:rPr lang="hu-HU" sz="3200" dirty="0" err="1"/>
              <a:t>from</a:t>
            </a:r>
            <a:r>
              <a:rPr lang="hu-HU" sz="3200" dirty="0"/>
              <a:t> 1st </a:t>
            </a:r>
            <a:r>
              <a:rPr lang="hu-HU" sz="3200" dirty="0" err="1"/>
              <a:t>June</a:t>
            </a:r>
            <a:r>
              <a:rPr lang="hu-HU" sz="3200" dirty="0"/>
              <a:t> </a:t>
            </a:r>
            <a:r>
              <a:rPr lang="hu-HU" sz="3200" dirty="0" err="1"/>
              <a:t>to</a:t>
            </a:r>
            <a:r>
              <a:rPr lang="hu-HU" sz="3200" dirty="0"/>
              <a:t> the end of </a:t>
            </a:r>
            <a:r>
              <a:rPr lang="hu-HU" sz="3200" dirty="0" err="1"/>
              <a:t>July</a:t>
            </a:r>
            <a:r>
              <a:rPr lang="hu-HU" sz="3200" dirty="0"/>
              <a:t> (8 </a:t>
            </a:r>
            <a:r>
              <a:rPr lang="hu-HU" sz="3200" dirty="0" err="1"/>
              <a:t>periods</a:t>
            </a:r>
            <a:r>
              <a:rPr lang="hu-HU" sz="32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19937829" y="17665922"/>
            <a:ext cx="9628956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 err="1">
                <a:solidFill>
                  <a:schemeClr val="accent1">
                    <a:lumMod val="75000"/>
                  </a:schemeClr>
                </a:solidFill>
              </a:rPr>
              <a:t>Methods</a:t>
            </a:r>
            <a:r>
              <a:rPr lang="hu-HU" sz="3200" b="1" dirty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Non-breeding season</a:t>
            </a:r>
            <a:endParaRPr lang="hu-HU" sz="3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hu-HU" sz="3200" b="1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/>
              <a:t>9 adult rollers from 5 subpopulations representing the distribution of Hungarian population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/>
              <a:t>5 gr PTT-100  (Microwave Telemetry Inc., Columbia, MD, USA),  8-h ON/ 15-h OFF and 10-h ON/ 24-h OFF  (2016-2020)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/>
              <a:t>Ring recovery data  (1931-2017) (</a:t>
            </a:r>
            <a:r>
              <a:rPr lang="en-GB" sz="3200" dirty="0" err="1"/>
              <a:t>BirdLife</a:t>
            </a:r>
            <a:r>
              <a:rPr lang="en-GB" sz="3200" dirty="0"/>
              <a:t> Hungary, Ringing </a:t>
            </a:r>
            <a:r>
              <a:rPr lang="en-GB" sz="3200" dirty="0" err="1"/>
              <a:t>Center</a:t>
            </a:r>
            <a:r>
              <a:rPr lang="en-GB" sz="3200" dirty="0"/>
              <a:t>)</a:t>
            </a:r>
            <a:endParaRPr lang="en-GB" sz="3200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 err="1"/>
              <a:t>Globcover</a:t>
            </a:r>
            <a:r>
              <a:rPr lang="en-GB" sz="3200" dirty="0"/>
              <a:t> 2009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/>
              <a:t>MODIS Land </a:t>
            </a:r>
            <a:r>
              <a:rPr lang="en-GB" sz="3200" dirty="0" err="1"/>
              <a:t>Land</a:t>
            </a:r>
            <a:r>
              <a:rPr lang="en-GB" sz="3200" dirty="0"/>
              <a:t> Cover .05 </a:t>
            </a:r>
            <a:r>
              <a:rPr lang="en-GB" sz="3200" dirty="0" err="1"/>
              <a:t>deg</a:t>
            </a:r>
            <a:r>
              <a:rPr lang="en-GB" sz="3200" dirty="0"/>
              <a:t> Yearly Combined (IGBP)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/>
              <a:t>NDVI : MODIS Land Vegetation Indices 250m 16d Terra</a:t>
            </a:r>
          </a:p>
        </p:txBody>
      </p:sp>
      <p:sp>
        <p:nvSpPr>
          <p:cNvPr id="23" name="Tartalom helye 2">
            <a:extLst>
              <a:ext uri="{FF2B5EF4-FFF2-40B4-BE49-F238E27FC236}">
                <a16:creationId xmlns:a16="http://schemas.microsoft.com/office/drawing/2014/main" id="{06EE02FA-DA1A-4B96-8B3A-262B37C8DFF0}"/>
              </a:ext>
            </a:extLst>
          </p:cNvPr>
          <p:cNvSpPr txBox="1">
            <a:spLocks/>
          </p:cNvSpPr>
          <p:nvPr/>
        </p:nvSpPr>
        <p:spPr>
          <a:xfrm>
            <a:off x="352621" y="4387710"/>
            <a:ext cx="8514882" cy="42925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3024012" rtl="0" eaLnBrk="1" latinLnBrk="0" hangingPunct="1">
              <a:lnSpc>
                <a:spcPct val="90000"/>
              </a:lnSpc>
              <a:spcBef>
                <a:spcPts val="3307"/>
              </a:spcBef>
              <a:buFont typeface="Arial" panose="020B0604020202020204" pitchFamily="34" charset="0"/>
              <a:buNone/>
              <a:defRPr sz="7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2006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4012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36018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8024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0031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72037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84043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096049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4400" dirty="0"/>
          </a:p>
          <a:p>
            <a:pPr algn="l"/>
            <a:r>
              <a:rPr lang="hu-HU" sz="14400" b="1" dirty="0" err="1">
                <a:solidFill>
                  <a:schemeClr val="accent1">
                    <a:lumMod val="75000"/>
                  </a:schemeClr>
                </a:solidFill>
              </a:rPr>
              <a:t>Aims</a:t>
            </a:r>
            <a:r>
              <a:rPr lang="hu-HU" sz="14400" b="1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hu-HU" sz="14400" b="1" dirty="0" err="1">
                <a:solidFill>
                  <a:schemeClr val="accent1">
                    <a:lumMod val="75000"/>
                  </a:schemeClr>
                </a:solidFill>
              </a:rPr>
              <a:t>goals</a:t>
            </a:r>
            <a:r>
              <a:rPr lang="hu-HU" sz="14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528638" indent="-528638" algn="l" defTabSz="1785938">
              <a:buFont typeface="Arial" panose="020B0604020202020204" pitchFamily="34" charset="0"/>
              <a:buChar char="•"/>
              <a:tabLst>
                <a:tab pos="722313" algn="l"/>
              </a:tabLst>
            </a:pPr>
            <a:r>
              <a:rPr lang="en-GB" sz="12800" dirty="0"/>
              <a:t>Identify the important habitats of European rollers throughout the full annual cycle</a:t>
            </a:r>
          </a:p>
          <a:p>
            <a:pPr marL="1084263" lvl="1" indent="-361950" algn="l">
              <a:buFont typeface="Arial" panose="020B0604020202020204" pitchFamily="34" charset="0"/>
              <a:buChar char="•"/>
              <a:tabLst>
                <a:tab pos="808038" algn="l"/>
              </a:tabLst>
            </a:pPr>
            <a:r>
              <a:rPr lang="en-GB" sz="11477" dirty="0"/>
              <a:t>Home-range size</a:t>
            </a:r>
            <a:r>
              <a:rPr lang="hu-HU" sz="11477" dirty="0"/>
              <a:t> and habitat </a:t>
            </a:r>
            <a:r>
              <a:rPr lang="hu-HU" sz="11477" dirty="0" err="1"/>
              <a:t>use</a:t>
            </a:r>
            <a:r>
              <a:rPr lang="en-GB" sz="11477" dirty="0"/>
              <a:t> during the breeding period</a:t>
            </a:r>
          </a:p>
          <a:p>
            <a:pPr marL="1084263" lvl="1" indent="-361950" algn="l">
              <a:buFont typeface="Arial" panose="020B0604020202020204" pitchFamily="34" charset="0"/>
              <a:buChar char="•"/>
              <a:tabLst>
                <a:tab pos="808038" algn="l"/>
              </a:tabLst>
            </a:pPr>
            <a:r>
              <a:rPr lang="en-GB" sz="11477" dirty="0"/>
              <a:t>Migration phenology and pathways</a:t>
            </a:r>
          </a:p>
          <a:p>
            <a:pPr marL="1084263" lvl="1" indent="-361950" algn="l">
              <a:buFont typeface="Arial" panose="020B0604020202020204" pitchFamily="34" charset="0"/>
              <a:buChar char="•"/>
              <a:tabLst>
                <a:tab pos="808038" algn="l"/>
              </a:tabLst>
            </a:pPr>
            <a:r>
              <a:rPr lang="en-GB" sz="11477" dirty="0"/>
              <a:t>Location and characteristics of stopover sites</a:t>
            </a:r>
          </a:p>
          <a:p>
            <a:pPr marL="1084263" lvl="1" indent="-361950" algn="l">
              <a:buFont typeface="Arial" panose="020B0604020202020204" pitchFamily="34" charset="0"/>
              <a:buChar char="•"/>
              <a:tabLst>
                <a:tab pos="808038" algn="l"/>
              </a:tabLst>
            </a:pPr>
            <a:r>
              <a:rPr lang="en-GB" sz="11477" dirty="0"/>
              <a:t>Location and characteristics of wintering areas</a:t>
            </a:r>
          </a:p>
          <a:p>
            <a:pPr marL="1084263" indent="-361950">
              <a:buFont typeface="Arial" panose="020B0604020202020204" pitchFamily="34" charset="0"/>
              <a:buChar char="•"/>
              <a:tabLst>
                <a:tab pos="808038" algn="l"/>
              </a:tabLst>
            </a:pPr>
            <a:endParaRPr lang="hu-HU" sz="12800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24" name="Kép 23">
            <a:extLst>
              <a:ext uri="{FF2B5EF4-FFF2-40B4-BE49-F238E27FC236}">
                <a16:creationId xmlns:a16="http://schemas.microsoft.com/office/drawing/2014/main" id="{FD4A36CE-83B9-482D-93A0-BAC39BAB6FD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42" y="11730814"/>
            <a:ext cx="2712572" cy="2634136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A5872CD9-FA5D-4223-B0D0-3205AE069D27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988" y="11741230"/>
            <a:ext cx="2920334" cy="2623720"/>
          </a:xfrm>
          <a:prstGeom prst="rect">
            <a:avLst/>
          </a:prstGeom>
        </p:spPr>
      </p:pic>
      <p:pic>
        <p:nvPicPr>
          <p:cNvPr id="26" name="Kép 25">
            <a:extLst>
              <a:ext uri="{FF2B5EF4-FFF2-40B4-BE49-F238E27FC236}">
                <a16:creationId xmlns:a16="http://schemas.microsoft.com/office/drawing/2014/main" id="{C1274ED3-8AE6-4AE4-BEF5-492E08739B1A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696" y="11706680"/>
            <a:ext cx="3040507" cy="2634136"/>
          </a:xfrm>
          <a:prstGeom prst="rect">
            <a:avLst/>
          </a:prstGeom>
        </p:spPr>
      </p:pic>
      <p:pic>
        <p:nvPicPr>
          <p:cNvPr id="27" name="Kép 26">
            <a:extLst>
              <a:ext uri="{FF2B5EF4-FFF2-40B4-BE49-F238E27FC236}">
                <a16:creationId xmlns:a16="http://schemas.microsoft.com/office/drawing/2014/main" id="{2392A912-1A09-491C-A542-0ED555FCCDD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719" y="18324881"/>
            <a:ext cx="4706895" cy="64822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Tartalom helye 2"/>
          <p:cNvSpPr txBox="1">
            <a:spLocks/>
          </p:cNvSpPr>
          <p:nvPr/>
        </p:nvSpPr>
        <p:spPr>
          <a:xfrm>
            <a:off x="352621" y="14290253"/>
            <a:ext cx="10995642" cy="4526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4012" rtl="0" eaLnBrk="1" latinLnBrk="0" hangingPunct="1">
              <a:lnSpc>
                <a:spcPct val="90000"/>
              </a:lnSpc>
              <a:spcBef>
                <a:spcPts val="3307"/>
              </a:spcBef>
              <a:buFont typeface="Arial" panose="020B0604020202020204" pitchFamily="34" charset="0"/>
              <a:buNone/>
              <a:defRPr sz="7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2006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4012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36018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8024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0031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72037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84043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096049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hu-HU" sz="3200" b="1" dirty="0" err="1">
                <a:solidFill>
                  <a:schemeClr val="accent1">
                    <a:lumMod val="75000"/>
                  </a:schemeClr>
                </a:solidFill>
              </a:rPr>
              <a:t>Migration</a:t>
            </a:r>
            <a:r>
              <a:rPr lang="hu-HU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3200" b="1" dirty="0" err="1">
                <a:solidFill>
                  <a:schemeClr val="accent1">
                    <a:lumMod val="75000"/>
                  </a:schemeClr>
                </a:solidFill>
              </a:rPr>
              <a:t>phenology</a:t>
            </a:r>
            <a:endParaRPr lang="hu-HU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Autumn migration starts at the end of August and (min: 30/08., max. 26/09)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Rollers spend on average 40 days in the Sub-Saharan</a:t>
            </a:r>
            <a:r>
              <a:rPr lang="hu-HU" sz="2800" dirty="0"/>
              <a:t> (</a:t>
            </a:r>
            <a:r>
              <a:rPr lang="hu-HU" sz="2800" dirty="0" err="1"/>
              <a:t>Sahel</a:t>
            </a:r>
            <a:r>
              <a:rPr lang="hu-HU" sz="2800" dirty="0"/>
              <a:t>)</a:t>
            </a:r>
            <a:r>
              <a:rPr lang="en-GB" sz="2800" dirty="0"/>
              <a:t> region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Wintering from the December to March (min: 26/11.26, max. 02/01; min: 26/02, max. 19/03)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Spring migration is shorter (77</a:t>
            </a:r>
            <a:r>
              <a:rPr lang="hu-HU" sz="2800" dirty="0"/>
              <a:t>.</a:t>
            </a:r>
            <a:r>
              <a:rPr lang="en-GB" sz="2800" dirty="0"/>
              <a:t>5± 10 days vs 89 ± 10 days)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Spring migration routes are longer (8078 km 9736 km vs. 8078 km)</a:t>
            </a:r>
          </a:p>
        </p:txBody>
      </p:sp>
      <p:sp>
        <p:nvSpPr>
          <p:cNvPr id="32" name="Téglalap 31"/>
          <p:cNvSpPr/>
          <p:nvPr/>
        </p:nvSpPr>
        <p:spPr>
          <a:xfrm>
            <a:off x="289886" y="10001823"/>
            <a:ext cx="885865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hu-HU" sz="3200" b="1" dirty="0">
                <a:solidFill>
                  <a:schemeClr val="accent1">
                    <a:lumMod val="75000"/>
                  </a:schemeClr>
                </a:solidFill>
              </a:rPr>
              <a:t>European roller (</a:t>
            </a:r>
            <a:r>
              <a:rPr lang="hu-HU" sz="3200" b="1" i="1" dirty="0" err="1">
                <a:solidFill>
                  <a:schemeClr val="accent1">
                    <a:lumMod val="75000"/>
                  </a:schemeClr>
                </a:solidFill>
              </a:rPr>
              <a:t>Coracias</a:t>
            </a:r>
            <a:r>
              <a:rPr lang="hu-HU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3200" b="1" i="1" dirty="0" err="1">
                <a:solidFill>
                  <a:schemeClr val="accent1">
                    <a:lumMod val="75000"/>
                  </a:schemeClr>
                </a:solidFill>
              </a:rPr>
              <a:t>garrulus</a:t>
            </a:r>
            <a:r>
              <a:rPr lang="hu-HU" sz="32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Middle-size insectivores species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Breeding in large cavities, foraging on grasslands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Migratory species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Large decline all over the European breeding range</a:t>
            </a:r>
          </a:p>
          <a:p>
            <a:pPr lvl="0"/>
            <a:endParaRPr lang="hu-HU" dirty="0">
              <a:solidFill>
                <a:prstClr val="black"/>
              </a:solidFill>
            </a:endParaRPr>
          </a:p>
          <a:p>
            <a:pPr lvl="0"/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8A06D686-1412-408B-AC7A-F3072EA429F8}"/>
              </a:ext>
            </a:extLst>
          </p:cNvPr>
          <p:cNvSpPr txBox="1"/>
          <p:nvPr/>
        </p:nvSpPr>
        <p:spPr>
          <a:xfrm>
            <a:off x="19056949" y="25168972"/>
            <a:ext cx="7152129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000" b="1" dirty="0" err="1">
                <a:solidFill>
                  <a:schemeClr val="accent1">
                    <a:lumMod val="75000"/>
                  </a:schemeClr>
                </a:solidFill>
              </a:rPr>
              <a:t>Results</a:t>
            </a:r>
            <a:r>
              <a:rPr lang="hu-HU" sz="4000" b="1" dirty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hu-HU" sz="4000" b="1" dirty="0" err="1">
                <a:solidFill>
                  <a:schemeClr val="accent1">
                    <a:lumMod val="75000"/>
                  </a:schemeClr>
                </a:solidFill>
              </a:rPr>
              <a:t>Identifid</a:t>
            </a:r>
            <a:r>
              <a:rPr lang="hu-HU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4000" b="1" dirty="0" err="1">
                <a:solidFill>
                  <a:schemeClr val="accent1">
                    <a:lumMod val="75000"/>
                  </a:schemeClr>
                </a:solidFill>
              </a:rPr>
              <a:t>stopovers</a:t>
            </a:r>
            <a:endParaRPr lang="hu-HU" sz="4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hu-HU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hu-HU" sz="3200" b="1" dirty="0" err="1"/>
              <a:t>Autumn</a:t>
            </a:r>
            <a:r>
              <a:rPr lang="hu-HU" sz="3200" b="1" dirty="0"/>
              <a:t>: 69 , </a:t>
            </a:r>
            <a:r>
              <a:rPr lang="hu-HU" sz="3200" b="1" dirty="0" err="1"/>
              <a:t>spring</a:t>
            </a:r>
            <a:r>
              <a:rPr lang="hu-HU" sz="3200" b="1" dirty="0"/>
              <a:t> 31 </a:t>
            </a:r>
          </a:p>
          <a:p>
            <a:endParaRPr lang="hu-H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22855363" y="27141002"/>
            <a:ext cx="71257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725" lvl="2" indent="-277813">
              <a:buFont typeface="Arial" panose="020B0604020202020204" pitchFamily="34" charset="0"/>
              <a:buChar char="•"/>
            </a:pPr>
            <a:r>
              <a:rPr lang="en-GB" sz="3200" u="sng" dirty="0"/>
              <a:t>Spring: </a:t>
            </a:r>
          </a:p>
          <a:p>
            <a:pPr marL="1177925" lvl="3" indent="-277813">
              <a:buFont typeface="Arial" panose="020B0604020202020204" pitchFamily="34" charset="0"/>
              <a:buChar char="•"/>
            </a:pPr>
            <a:r>
              <a:rPr lang="en-GB" sz="3200" dirty="0"/>
              <a:t>East-Africa: 13</a:t>
            </a:r>
          </a:p>
          <a:p>
            <a:pPr marL="1177925" lvl="3" indent="-277813">
              <a:buFont typeface="Arial" panose="020B0604020202020204" pitchFamily="34" charset="0"/>
              <a:buChar char="•"/>
            </a:pPr>
            <a:r>
              <a:rPr lang="en-GB" sz="3200" dirty="0"/>
              <a:t>Middle East: 9</a:t>
            </a:r>
          </a:p>
          <a:p>
            <a:pPr marL="1177925" lvl="3" indent="-277813">
              <a:buFont typeface="Arial" panose="020B0604020202020204" pitchFamily="34" charset="0"/>
              <a:buChar char="•"/>
            </a:pPr>
            <a:r>
              <a:rPr lang="en-GB" sz="3200" dirty="0"/>
              <a:t> Other (Angola, Zambia, South-Sudan, KDR): 9</a:t>
            </a:r>
          </a:p>
          <a:p>
            <a:pPr marL="1177925" lvl="3" indent="-277813">
              <a:buFont typeface="Arial" panose="020B0604020202020204" pitchFamily="34" charset="0"/>
              <a:buChar char="•"/>
            </a:pPr>
            <a:endParaRPr lang="hu-HU" sz="2000" dirty="0"/>
          </a:p>
        </p:txBody>
      </p:sp>
      <p:sp>
        <p:nvSpPr>
          <p:cNvPr id="36" name="Téglalap 35"/>
          <p:cNvSpPr/>
          <p:nvPr/>
        </p:nvSpPr>
        <p:spPr>
          <a:xfrm>
            <a:off x="17897949" y="27432839"/>
            <a:ext cx="1511935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20725" indent="-280988">
              <a:buFont typeface="Arial" panose="020B0604020202020204" pitchFamily="34" charset="0"/>
              <a:buChar char="•"/>
            </a:pPr>
            <a:r>
              <a:rPr lang="en-GB" sz="3200" u="sng" dirty="0"/>
              <a:t>Autumn:</a:t>
            </a:r>
          </a:p>
          <a:p>
            <a:pPr marL="1128713" lvl="2" indent="-214313">
              <a:buFont typeface="Arial" panose="020B0604020202020204" pitchFamily="34" charset="0"/>
              <a:buChar char="•"/>
            </a:pPr>
            <a:r>
              <a:rPr lang="en-GB" sz="3200" dirty="0"/>
              <a:t>Sub-Saharan region: 33 </a:t>
            </a:r>
          </a:p>
          <a:p>
            <a:pPr marL="1128713" lvl="2" indent="-214313">
              <a:buFont typeface="Arial" panose="020B0604020202020204" pitchFamily="34" charset="0"/>
              <a:buChar char="•"/>
            </a:pPr>
            <a:r>
              <a:rPr lang="en-GB" sz="3200" dirty="0"/>
              <a:t>Subequatorial region: 36</a:t>
            </a:r>
          </a:p>
        </p:txBody>
      </p:sp>
      <p:cxnSp>
        <p:nvCxnSpPr>
          <p:cNvPr id="38" name="Egyenes összekötő nyíllal 37"/>
          <p:cNvCxnSpPr/>
          <p:nvPr/>
        </p:nvCxnSpPr>
        <p:spPr>
          <a:xfrm>
            <a:off x="22855363" y="28331598"/>
            <a:ext cx="2976437" cy="4001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/>
          <p:nvPr/>
        </p:nvCxnSpPr>
        <p:spPr>
          <a:xfrm>
            <a:off x="21749657" y="28838179"/>
            <a:ext cx="3927977" cy="7852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églalap 44"/>
          <p:cNvSpPr/>
          <p:nvPr/>
        </p:nvSpPr>
        <p:spPr>
          <a:xfrm>
            <a:off x="19821023" y="12350786"/>
            <a:ext cx="99443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Breeding stage affected the home-range size (mixed-effects model, fixed factor: home-range size, random factor: bird ID)</a:t>
            </a:r>
          </a:p>
        </p:txBody>
      </p:sp>
      <p:sp>
        <p:nvSpPr>
          <p:cNvPr id="46" name="Téglalap 45"/>
          <p:cNvSpPr/>
          <p:nvPr/>
        </p:nvSpPr>
        <p:spPr>
          <a:xfrm>
            <a:off x="927195" y="40942623"/>
            <a:ext cx="298241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/>
              <a:t>Acknowledgments</a:t>
            </a:r>
          </a:p>
          <a:p>
            <a:r>
              <a:rPr lang="pt-BR" sz="2400" b="1" dirty="0"/>
              <a:t>NKFIH Tudományos Mecenatúra MEC_R 140738.</a:t>
            </a:r>
            <a:endParaRPr lang="hu-HU" sz="2400" b="1" dirty="0"/>
          </a:p>
          <a:p>
            <a:r>
              <a:rPr lang="hu-HU" sz="2400" dirty="0" err="1"/>
              <a:t>Palatitz</a:t>
            </a:r>
            <a:r>
              <a:rPr lang="hu-HU" sz="2400" dirty="0"/>
              <a:t> Péter, </a:t>
            </a:r>
            <a:r>
              <a:rPr lang="hu-HU" sz="2400" dirty="0" err="1"/>
              <a:t>Prommer</a:t>
            </a:r>
            <a:r>
              <a:rPr lang="hu-HU" sz="2400" dirty="0"/>
              <a:t> Mátyás, Sümegi Zsófia, Barabás Lilla, </a:t>
            </a:r>
            <a:r>
              <a:rPr lang="hu-HU" sz="2400" dirty="0" err="1"/>
              <a:t>Borbáth</a:t>
            </a:r>
            <a:r>
              <a:rPr lang="hu-HU" sz="2400" dirty="0"/>
              <a:t> Erna,  </a:t>
            </a:r>
            <a:r>
              <a:rPr lang="hu-HU" sz="2400" dirty="0" err="1"/>
              <a:t>Csibrány</a:t>
            </a:r>
            <a:r>
              <a:rPr lang="hu-HU" sz="2400" dirty="0"/>
              <a:t> Balázs, Enyedi Róbert, Fenyvesi László, Hencz Péter, Horváth Éva, </a:t>
            </a:r>
            <a:r>
              <a:rPr lang="hu-HU" sz="2400" dirty="0" err="1"/>
              <a:t>Karcza</a:t>
            </a:r>
            <a:r>
              <a:rPr lang="hu-HU" sz="2400" dirty="0"/>
              <a:t> Zsolt, Katona József, Kaufmann Gábor, Kiss Viktor, Kiss Dorottya, Kiss Tamás, </a:t>
            </a:r>
            <a:r>
              <a:rPr lang="hu-HU" sz="2400" dirty="0" err="1"/>
              <a:t>Kotymán</a:t>
            </a:r>
            <a:r>
              <a:rPr lang="hu-HU" sz="2400" dirty="0"/>
              <a:t>  László, Lendvai Csaba, Luca Márk, Lukács Katalin, </a:t>
            </a:r>
            <a:r>
              <a:rPr lang="hu-HU" sz="2400" dirty="0" err="1"/>
              <a:t>Ludnai</a:t>
            </a:r>
            <a:r>
              <a:rPr lang="hu-HU" sz="2400" dirty="0"/>
              <a:t>  Tünde, </a:t>
            </a:r>
            <a:r>
              <a:rPr lang="hu-HU" sz="2400" dirty="0" err="1"/>
              <a:t>Ócsai</a:t>
            </a:r>
            <a:r>
              <a:rPr lang="hu-HU" sz="2400" dirty="0"/>
              <a:t> Péter, Péntek István, Solt Szabolcs, Szántó Bence, Szász László, Széles Tamás, Szűcs Péter, Tihanyi Gábor , Török Hunor, Végvári Zsolt, Kelemen András.</a:t>
            </a:r>
          </a:p>
        </p:txBody>
      </p:sp>
      <p:pic>
        <p:nvPicPr>
          <p:cNvPr id="48" name="Kép 47">
            <a:extLst>
              <a:ext uri="{FF2B5EF4-FFF2-40B4-BE49-F238E27FC236}">
                <a16:creationId xmlns:a16="http://schemas.microsoft.com/office/drawing/2014/main" id="{6105B03C-4FE2-4E81-9596-FC10F737DE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8922" y="329318"/>
            <a:ext cx="1118609" cy="1118609"/>
          </a:xfrm>
          <a:prstGeom prst="rect">
            <a:avLst/>
          </a:prstGeom>
        </p:spPr>
      </p:pic>
      <p:pic>
        <p:nvPicPr>
          <p:cNvPr id="49" name="Kép 48" descr="LIFE_small.jp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73" y="329318"/>
            <a:ext cx="1660236" cy="1056289"/>
          </a:xfrm>
          <a:prstGeom prst="rect">
            <a:avLst/>
          </a:prstGeom>
        </p:spPr>
      </p:pic>
      <p:pic>
        <p:nvPicPr>
          <p:cNvPr id="50" name="Kép 49" descr="natura2000_small.jp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86" y="1749248"/>
            <a:ext cx="1684673" cy="1078822"/>
          </a:xfrm>
          <a:prstGeom prst="rect">
            <a:avLst/>
          </a:prstGeom>
        </p:spPr>
      </p:pic>
      <p:pic>
        <p:nvPicPr>
          <p:cNvPr id="51" name="Picture 4" descr="P:\Tokody Béla\OMNY OY\New folder\mme logó.jp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1350" y="1611155"/>
            <a:ext cx="1215435" cy="1354077"/>
          </a:xfrm>
          <a:prstGeom prst="rect">
            <a:avLst/>
          </a:prstGeom>
          <a:noFill/>
        </p:spPr>
      </p:pic>
      <p:sp>
        <p:nvSpPr>
          <p:cNvPr id="52" name="Téglalap 51"/>
          <p:cNvSpPr/>
          <p:nvPr/>
        </p:nvSpPr>
        <p:spPr>
          <a:xfrm>
            <a:off x="6202960" y="1763811"/>
            <a:ext cx="15983204" cy="3383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Orsolya Kiss</a:t>
            </a:r>
            <a:r>
              <a:rPr lang="hu-HU" sz="36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hu-H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Béla Tokody</a:t>
            </a:r>
            <a:r>
              <a:rPr lang="hu-HU" sz="36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 </a:t>
            </a:r>
            <a:r>
              <a:rPr lang="hu-H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Grassland</a:t>
            </a: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Conference,  </a:t>
            </a:r>
            <a:r>
              <a:rPr lang="hu-H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Tolosa</a:t>
            </a: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Spain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12-18, </a:t>
            </a:r>
            <a:r>
              <a:rPr lang="hu-H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September</a:t>
            </a: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2022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u-H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University of Szeged, Faculty of Agriculture, 6800,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Hódmezővásárhely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Andrássy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u. 15. </a:t>
            </a:r>
            <a:endParaRPr lang="hu-H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BirdLife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Hungary, 1121, Budapest,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Költő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u. 21. </a:t>
            </a:r>
            <a:endParaRPr lang="hu-H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 of the corresponding author: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orsolyakiss22@gmail.com</a:t>
            </a:r>
            <a:endParaRPr lang="hu-H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Diagram 38">
            <a:extLst>
              <a:ext uri="{FF2B5EF4-FFF2-40B4-BE49-F238E27FC236}">
                <a16:creationId xmlns:a16="http://schemas.microsoft.com/office/drawing/2014/main" id="{8887E209-257F-4875-B22B-F31C594F1F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259745"/>
              </p:ext>
            </p:extLst>
          </p:nvPr>
        </p:nvGraphicFramePr>
        <p:xfrm>
          <a:off x="20403159" y="7669008"/>
          <a:ext cx="8935284" cy="4546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</p:spTree>
    <p:extLst>
      <p:ext uri="{BB962C8B-B14F-4D97-AF65-F5344CB8AC3E}">
        <p14:creationId xmlns:p14="http://schemas.microsoft.com/office/powerpoint/2010/main" val="254582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</TotalTime>
  <Words>741</Words>
  <Application>Microsoft Office PowerPoint</Application>
  <PresentationFormat>Egyéni</PresentationFormat>
  <Paragraphs>116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Office-téma</vt:lpstr>
      <vt:lpstr>Habitat use of the European roller (Coracias garrulus) through the full annual cycle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KO</dc:creator>
  <cp:lastModifiedBy>KO</cp:lastModifiedBy>
  <cp:revision>18</cp:revision>
  <dcterms:created xsi:type="dcterms:W3CDTF">2022-09-06T13:56:09Z</dcterms:created>
  <dcterms:modified xsi:type="dcterms:W3CDTF">2022-09-08T16:43:33Z</dcterms:modified>
</cp:coreProperties>
</file>